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1"/>
  </p:notesMasterIdLst>
  <p:handoutMasterIdLst>
    <p:handoutMasterId r:id="rId12"/>
  </p:handoutMasterIdLst>
  <p:sldIdLst>
    <p:sldId id="257" r:id="rId3"/>
    <p:sldId id="263" r:id="rId4"/>
    <p:sldId id="261" r:id="rId5"/>
    <p:sldId id="259" r:id="rId6"/>
    <p:sldId id="260" r:id="rId7"/>
    <p:sldId id="262" r:id="rId8"/>
    <p:sldId id="264" r:id="rId9"/>
    <p:sldId id="265" r:id="rId10"/>
  </p:sldIdLst>
  <p:sldSz cx="9144000" cy="6858000" type="screen4x3"/>
  <p:notesSz cx="6797675" cy="9926638"/>
  <p:defaultTextStyle>
    <a:defPPr>
      <a:defRPr lang="de-DE"/>
    </a:defPPr>
    <a:lvl1pPr algn="l" rtl="0" eaLnBrk="0" fontAlgn="base" hangingPunct="0">
      <a:spcBef>
        <a:spcPct val="0"/>
      </a:spcBef>
      <a:spcAft>
        <a:spcPct val="0"/>
      </a:spcAft>
      <a:defRPr sz="16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128"/>
        <a:cs typeface="+mn-cs"/>
      </a:defRPr>
    </a:lvl5pPr>
    <a:lvl6pPr marL="2286000" algn="l" defTabSz="914400" rtl="0" eaLnBrk="1" latinLnBrk="0" hangingPunct="1">
      <a:defRPr sz="1600" kern="1200">
        <a:solidFill>
          <a:schemeClr val="tx1"/>
        </a:solidFill>
        <a:latin typeface="Arial" charset="0"/>
        <a:ea typeface="ＭＳ Ｐゴシック" charset="-128"/>
        <a:cs typeface="+mn-cs"/>
      </a:defRPr>
    </a:lvl6pPr>
    <a:lvl7pPr marL="2743200" algn="l" defTabSz="914400" rtl="0" eaLnBrk="1" latinLnBrk="0" hangingPunct="1">
      <a:defRPr sz="1600" kern="1200">
        <a:solidFill>
          <a:schemeClr val="tx1"/>
        </a:solidFill>
        <a:latin typeface="Arial" charset="0"/>
        <a:ea typeface="ＭＳ Ｐゴシック" charset="-128"/>
        <a:cs typeface="+mn-cs"/>
      </a:defRPr>
    </a:lvl7pPr>
    <a:lvl8pPr marL="3200400" algn="l" defTabSz="914400" rtl="0" eaLnBrk="1" latinLnBrk="0" hangingPunct="1">
      <a:defRPr sz="1600" kern="1200">
        <a:solidFill>
          <a:schemeClr val="tx1"/>
        </a:solidFill>
        <a:latin typeface="Arial" charset="0"/>
        <a:ea typeface="ＭＳ Ｐゴシック" charset="-128"/>
        <a:cs typeface="+mn-cs"/>
      </a:defRPr>
    </a:lvl8pPr>
    <a:lvl9pPr marL="3657600" algn="l" defTabSz="914400" rtl="0" eaLnBrk="1" latinLnBrk="0" hangingPunct="1">
      <a:defRPr sz="16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467D"/>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289" autoAdjust="0"/>
  </p:normalViewPr>
  <p:slideViewPr>
    <p:cSldViewPr>
      <p:cViewPr varScale="1">
        <p:scale>
          <a:sx n="41" d="100"/>
          <a:sy n="41" d="100"/>
        </p:scale>
        <p:origin x="-11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8"/>
    </p:cViewPr>
  </p:sorterViewPr>
  <p:notesViewPr>
    <p:cSldViewPr>
      <p:cViewPr varScale="1">
        <p:scale>
          <a:sx n="101" d="100"/>
          <a:sy n="101" d="100"/>
        </p:scale>
        <p:origin x="-349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de-DE" altLang="de-DE"/>
          </a:p>
        </p:txBody>
      </p:sp>
      <p:sp>
        <p:nvSpPr>
          <p:cNvPr id="25603"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fld id="{395AA172-F1ED-4D08-BC50-BF6FD65D6388}" type="datetime1">
              <a:rPr lang="de-DE" altLang="de-DE"/>
              <a:pPr/>
              <a:t>30.07.2015</a:t>
            </a:fld>
            <a:endParaRPr lang="de-DE" altLang="de-DE"/>
          </a:p>
        </p:txBody>
      </p:sp>
      <p:sp>
        <p:nvSpPr>
          <p:cNvPr id="25604"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de-DE" altLang="de-DE"/>
          </a:p>
        </p:txBody>
      </p:sp>
      <p:sp>
        <p:nvSpPr>
          <p:cNvPr id="25605"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CB55F63F-A44E-41F5-A4DD-E5429F53AA26}" type="slidenum">
              <a:rPr lang="de-DE" altLang="de-DE"/>
              <a:pPr/>
              <a:t>‹Nr.›</a:t>
            </a:fld>
            <a:endParaRPr lang="de-DE" altLang="de-DE"/>
          </a:p>
        </p:txBody>
      </p:sp>
    </p:spTree>
    <p:extLst>
      <p:ext uri="{BB962C8B-B14F-4D97-AF65-F5344CB8AC3E}">
        <p14:creationId xmlns:p14="http://schemas.microsoft.com/office/powerpoint/2010/main" val="3581687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de-DE" altLang="de-DE"/>
          </a:p>
        </p:txBody>
      </p:sp>
      <p:sp>
        <p:nvSpPr>
          <p:cNvPr id="2765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fld id="{0C35AE0B-0ED2-4C99-8620-34975B7B7AEF}" type="datetime1">
              <a:rPr lang="de-DE" altLang="de-DE"/>
              <a:pPr/>
              <a:t>30.07.2015</a:t>
            </a:fld>
            <a:endParaRPr lang="de-DE" altLang="de-DE"/>
          </a:p>
        </p:txBody>
      </p:sp>
      <p:sp>
        <p:nvSpPr>
          <p:cNvPr id="276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7654"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de-DE" altLang="de-DE"/>
          </a:p>
        </p:txBody>
      </p:sp>
      <p:sp>
        <p:nvSpPr>
          <p:cNvPr id="27655"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F0A55CC9-30DD-44C3-8B44-0DDD5924F606}" type="slidenum">
              <a:rPr lang="de-DE" altLang="de-DE"/>
              <a:pPr/>
              <a:t>‹Nr.›</a:t>
            </a:fld>
            <a:endParaRPr lang="de-DE" altLang="de-DE"/>
          </a:p>
        </p:txBody>
      </p:sp>
    </p:spTree>
    <p:extLst>
      <p:ext uri="{BB962C8B-B14F-4D97-AF65-F5344CB8AC3E}">
        <p14:creationId xmlns:p14="http://schemas.microsoft.com/office/powerpoint/2010/main" val="4233633193"/>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pitchFamily="34" charset="0"/>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Calibri" pitchFamily="34" charset="0"/>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juris.de/jportal/portal/t/t1a/page/jurisw.psml?pid=Dokumentanzeige&amp;showdoccase=1&amp;js_peid=Trefferliste&amp;documentnumber=41&amp;numberofresults=583&amp;fromdoctodoc=yes&amp;doc.id=KORE557012007&amp;doc.part=K&amp;doc.price=0.0#focuspoin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juris.de/jportal/portal/t/l2a/page/jurisw.psml?pid=Dokumentanzeige&amp;showdoccase=1&amp;js_peid=Trefferliste&amp;documentnumber=1&amp;numberofresults=1&amp;fromdoctodoc=yes&amp;doc.id=JURE130013580&amp;doc.part=L&amp;doc.price=0.0&amp;doc.hl=1#HL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juris.de/jportal/portal/t/u3b/" TargetMode="External"/><Relationship Id="rId4" Type="http://schemas.openxmlformats.org/officeDocument/2006/relationships/hyperlink" Target="http://www.juris.de/jportal/portal/t/u3b/page/jurisw.psml?pid=Dokumentanzeige&amp;showdoccase=1&amp;js_peid=Trefferliste&amp;documentnumber=30&amp;numberofresults=583&amp;fromdoctodoc=yes&amp;doc.id=WBRE410005960&amp;doc.part=K&amp;doc.price=0.0#focuspoin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0A55CC9-30DD-44C3-8B44-0DDD5924F606}" type="slidenum">
              <a:rPr lang="de-DE" altLang="de-DE" smtClean="0"/>
              <a:pPr/>
              <a:t>1</a:t>
            </a:fld>
            <a:endParaRPr lang="de-DE" altLang="de-DE"/>
          </a:p>
        </p:txBody>
      </p:sp>
    </p:spTree>
    <p:extLst>
      <p:ext uri="{BB962C8B-B14F-4D97-AF65-F5344CB8AC3E}">
        <p14:creationId xmlns:p14="http://schemas.microsoft.com/office/powerpoint/2010/main" val="410571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lvl1pPr>
              <a:defRPr sz="1600">
                <a:solidFill>
                  <a:schemeClr val="tx1"/>
                </a:solidFill>
                <a:latin typeface="Arial" charset="0"/>
                <a:ea typeface="ＭＳ Ｐゴシック" charset="-128"/>
              </a:defRPr>
            </a:lvl1pPr>
            <a:lvl2pPr marL="749300" indent="-287338">
              <a:defRPr sz="1600">
                <a:solidFill>
                  <a:schemeClr val="tx1"/>
                </a:solidFill>
                <a:latin typeface="Arial" charset="0"/>
                <a:ea typeface="ＭＳ Ｐゴシック" charset="-128"/>
              </a:defRPr>
            </a:lvl2pPr>
            <a:lvl3pPr marL="1152525" indent="-230188">
              <a:defRPr sz="1600">
                <a:solidFill>
                  <a:schemeClr val="tx1"/>
                </a:solidFill>
                <a:latin typeface="Arial" charset="0"/>
                <a:ea typeface="ＭＳ Ｐゴシック" charset="-128"/>
              </a:defRPr>
            </a:lvl3pPr>
            <a:lvl4pPr marL="1614488" indent="-230188">
              <a:defRPr sz="1600">
                <a:solidFill>
                  <a:schemeClr val="tx1"/>
                </a:solidFill>
                <a:latin typeface="Arial" charset="0"/>
                <a:ea typeface="ＭＳ Ｐゴシック" charset="-128"/>
              </a:defRPr>
            </a:lvl4pPr>
            <a:lvl5pPr marL="2076450" indent="-230188">
              <a:defRPr sz="1600">
                <a:solidFill>
                  <a:schemeClr val="tx1"/>
                </a:solidFill>
                <a:latin typeface="Arial" charset="0"/>
                <a:ea typeface="ＭＳ Ｐゴシック" charset="-128"/>
              </a:defRPr>
            </a:lvl5pPr>
            <a:lvl6pPr marL="2533650" indent="-230188" eaLnBrk="0" fontAlgn="base" hangingPunct="0">
              <a:spcBef>
                <a:spcPct val="0"/>
              </a:spcBef>
              <a:spcAft>
                <a:spcPct val="0"/>
              </a:spcAft>
              <a:defRPr sz="1600">
                <a:solidFill>
                  <a:schemeClr val="tx1"/>
                </a:solidFill>
                <a:latin typeface="Arial" charset="0"/>
                <a:ea typeface="ＭＳ Ｐゴシック" charset="-128"/>
              </a:defRPr>
            </a:lvl6pPr>
            <a:lvl7pPr marL="2990850" indent="-230188" eaLnBrk="0" fontAlgn="base" hangingPunct="0">
              <a:spcBef>
                <a:spcPct val="0"/>
              </a:spcBef>
              <a:spcAft>
                <a:spcPct val="0"/>
              </a:spcAft>
              <a:defRPr sz="1600">
                <a:solidFill>
                  <a:schemeClr val="tx1"/>
                </a:solidFill>
                <a:latin typeface="Arial" charset="0"/>
                <a:ea typeface="ＭＳ Ｐゴシック" charset="-128"/>
              </a:defRPr>
            </a:lvl7pPr>
            <a:lvl8pPr marL="3448050" indent="-230188" eaLnBrk="0" fontAlgn="base" hangingPunct="0">
              <a:spcBef>
                <a:spcPct val="0"/>
              </a:spcBef>
              <a:spcAft>
                <a:spcPct val="0"/>
              </a:spcAft>
              <a:defRPr sz="1600">
                <a:solidFill>
                  <a:schemeClr val="tx1"/>
                </a:solidFill>
                <a:latin typeface="Arial" charset="0"/>
                <a:ea typeface="ＭＳ Ｐゴシック" charset="-128"/>
              </a:defRPr>
            </a:lvl8pPr>
            <a:lvl9pPr marL="3905250" indent="-230188" eaLnBrk="0" fontAlgn="base" hangingPunct="0">
              <a:spcBef>
                <a:spcPct val="0"/>
              </a:spcBef>
              <a:spcAft>
                <a:spcPct val="0"/>
              </a:spcAft>
              <a:defRPr sz="1600">
                <a:solidFill>
                  <a:schemeClr val="tx1"/>
                </a:solidFill>
                <a:latin typeface="Arial" charset="0"/>
                <a:ea typeface="ＭＳ Ｐゴシック" charset="-128"/>
              </a:defRPr>
            </a:lvl9pPr>
          </a:lstStyle>
          <a:p>
            <a:fld id="{18DE6E09-00FA-4FCF-8A40-DC4A54581442}" type="slidenum">
              <a:rPr lang="de-DE" altLang="de-DE" sz="1200" smtClean="0"/>
              <a:pPr/>
              <a:t>2</a:t>
            </a:fld>
            <a:endParaRPr lang="de-DE" altLang="de-DE" sz="1200"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r>
              <a:rPr lang="de-DE" altLang="de-DE" dirty="0" smtClean="0"/>
              <a:t>Kunsturhebergesetz: § 22, 23, 33 KUG</a:t>
            </a:r>
          </a:p>
          <a:p>
            <a:pPr eaLnBrk="1" hangingPunct="1"/>
            <a:r>
              <a:rPr lang="de-DE" altLang="de-DE" dirty="0" smtClean="0"/>
              <a:t>Schriftliche </a:t>
            </a:r>
            <a:r>
              <a:rPr lang="de-DE" altLang="de-DE" dirty="0" smtClean="0"/>
              <a:t>Einwilligung erforderlich.; </a:t>
            </a:r>
            <a:r>
              <a:rPr lang="de-DE" altLang="de-DE" dirty="0" smtClean="0"/>
              <a:t>gilt auch für Klassenfotos, wenn die abgebildeten Personen den zentralen Bestandteil des Fotos darstellen. Widerruf der </a:t>
            </a:r>
            <a:r>
              <a:rPr lang="de-DE" altLang="de-DE" dirty="0" err="1" smtClean="0"/>
              <a:t>Einw</a:t>
            </a:r>
            <a:r>
              <a:rPr lang="de-DE" altLang="de-DE" dirty="0" smtClean="0"/>
              <a:t>. BAG, Urt. Vom 19.2.2015 (</a:t>
            </a:r>
            <a:r>
              <a:rPr lang="de-DE" altLang="de-DE" dirty="0" err="1" smtClean="0"/>
              <a:t>Az</a:t>
            </a:r>
            <a:r>
              <a:rPr lang="de-DE" altLang="de-DE" dirty="0" smtClean="0"/>
              <a:t>: 8 AZR 1011/13): Werbefilm einer Firma; früherer </a:t>
            </a:r>
            <a:r>
              <a:rPr lang="de-DE" altLang="de-DE" dirty="0" err="1" smtClean="0"/>
              <a:t>ArbN</a:t>
            </a:r>
            <a:r>
              <a:rPr lang="de-DE" altLang="de-DE" dirty="0" smtClean="0"/>
              <a:t> muss aber plausiblen Grund für Widerruf nennen</a:t>
            </a:r>
          </a:p>
          <a:p>
            <a:pPr eaLnBrk="1" hangingPunct="1"/>
            <a:r>
              <a:rPr lang="de-DE" altLang="de-DE" dirty="0" smtClean="0"/>
              <a:t>Eingeschränkter Personenkreis reicht aus: OLG Hamburg, Beschluss vom 5. April 2012 (</a:t>
            </a:r>
            <a:r>
              <a:rPr lang="de-DE" altLang="de-DE" dirty="0" err="1" smtClean="0"/>
              <a:t>Az</a:t>
            </a:r>
            <a:r>
              <a:rPr lang="de-DE" altLang="de-DE" dirty="0" smtClean="0"/>
              <a:t>: 2012 3-14/12)</a:t>
            </a:r>
          </a:p>
          <a:p>
            <a:pPr eaLnBrk="1" hangingPunct="1"/>
            <a:r>
              <a:rPr lang="de-DE" altLang="de-DE" dirty="0" smtClean="0"/>
              <a:t>Bei Minderjährigen: Einwilligung der Eltern; Mustertexte auf lehrer-online.de oder auf Folien</a:t>
            </a:r>
          </a:p>
          <a:p>
            <a:pPr eaLnBrk="1" hangingPunct="1"/>
            <a:r>
              <a:rPr lang="de-DE" altLang="de-DE" dirty="0" smtClean="0"/>
              <a:t>Einwilligung muss nicht jedes Jahr neu eingeholt werden; es ist ausreichend, wenn zu Beginn des Schuljahres auf die Praxis hingewiesen wird mit der Möglichkeit Widerspruch einzulegen</a:t>
            </a:r>
          </a:p>
          <a:p>
            <a:pPr eaLnBrk="1" hangingPunct="1"/>
            <a:r>
              <a:rPr lang="de-DE" altLang="de-DE" dirty="0" smtClean="0"/>
              <a:t>Keine Schulveranstaltung in diesem Sinne ist z.B. der Besuch eines Schwimmbades; für das </a:t>
            </a:r>
            <a:r>
              <a:rPr lang="de-DE" altLang="de-DE" b="1" dirty="0" smtClean="0"/>
              <a:t>Anfertigen der Bilder</a:t>
            </a:r>
            <a:r>
              <a:rPr lang="de-DE" altLang="de-DE" dirty="0" smtClean="0"/>
              <a:t> durch Fotograf gilt: Klassenfotos: ausreichend, wenn Eltern per Rundbrief vorher unterrichtet werden. Einzelaufnahmen: nur mit </a:t>
            </a:r>
            <a:r>
              <a:rPr lang="de-DE" altLang="de-DE" dirty="0" err="1" smtClean="0"/>
              <a:t>Einw</a:t>
            </a:r>
            <a:r>
              <a:rPr lang="de-DE" altLang="de-DE" dirty="0" smtClean="0"/>
              <a:t>. des Schülern/der Eltern</a:t>
            </a:r>
          </a:p>
          <a:p>
            <a:pPr eaLnBrk="1" hangingPunct="1"/>
            <a:r>
              <a:rPr lang="de-DE" altLang="de-DE" dirty="0" smtClean="0"/>
              <a:t>Bildnisse werden öffentlich zur Schau gestellt, wenn sie für eine nicht bestimmt abgegrenzte und nicht untereinander oder zu einem Veranstalter persönlich verbundene Mehrzahl von Personen sichtbar gemacht werden (</a:t>
            </a:r>
            <a:r>
              <a:rPr lang="de-DE" altLang="de-DE" dirty="0" smtClean="0">
                <a:hlinkClick r:id="rId3"/>
              </a:rPr>
              <a:t>OLG München 26.6.2007 - 18 U 2067/07</a:t>
            </a:r>
            <a:r>
              <a:rPr lang="de-DE" altLang="de-DE" dirty="0" smtClean="0"/>
              <a:t> - zu II 3 b der Gründe, K&amp;R 2007, 531). Ein Fall nicht öffentlicher Internetpräsentation kann allenfalls angenommen werden, wenn der Seitenzugang allein einer kleinen Anzahl von Personen vorbehalten ist, Dritten jedoch nicht.</a:t>
            </a:r>
          </a:p>
          <a:p>
            <a:pPr eaLnBrk="1" hangingPunct="1"/>
            <a:r>
              <a:rPr lang="de-DE" altLang="de-DE" dirty="0" smtClean="0"/>
              <a:t>Tat wird aber nur auf Antrag verfolgt (§ 33 Abs. 2 KUG)</a:t>
            </a:r>
          </a:p>
          <a:p>
            <a:pPr eaLnBrk="1" hangingPunct="1"/>
            <a:r>
              <a:rPr lang="de-DE" altLang="de-DE" dirty="0" smtClean="0"/>
              <a:t>Das passive Schauen in eine aufnehmende Filmkamera: noch keine konkludente </a:t>
            </a:r>
            <a:r>
              <a:rPr lang="de-DE" altLang="de-DE" dirty="0" err="1" smtClean="0"/>
              <a:t>Einw</a:t>
            </a:r>
            <a:r>
              <a:rPr lang="de-DE" altLang="de-DE" dirty="0" smtClean="0"/>
              <a:t>. : LG Berlin, </a:t>
            </a:r>
            <a:r>
              <a:rPr lang="de-DE" altLang="de-DE" dirty="0" err="1" smtClean="0"/>
              <a:t>Urt</a:t>
            </a:r>
            <a:r>
              <a:rPr lang="de-DE" altLang="de-DE" dirty="0" smtClean="0"/>
              <a:t> vom 30.5.2013, </a:t>
            </a:r>
            <a:r>
              <a:rPr lang="de-DE" altLang="de-DE" dirty="0" err="1" smtClean="0"/>
              <a:t>Az</a:t>
            </a:r>
            <a:r>
              <a:rPr lang="de-DE" altLang="de-DE" dirty="0" smtClean="0"/>
              <a:t> 27 O 632/12; Posieren reicht auch nicht: OLG Hamburg, Urt. Vom 28. Juni 2011, </a:t>
            </a:r>
            <a:r>
              <a:rPr lang="de-DE" altLang="de-DE" dirty="0" err="1" smtClean="0"/>
              <a:t>Az</a:t>
            </a:r>
            <a:r>
              <a:rPr lang="de-DE" altLang="de-DE" dirty="0" smtClean="0"/>
              <a:t> 7 U 39/11</a:t>
            </a:r>
          </a:p>
          <a:p>
            <a:pPr eaLnBrk="1" hangingPunct="1"/>
            <a:endParaRPr lang="de-DE" alt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lvl1pPr>
              <a:defRPr sz="1600">
                <a:solidFill>
                  <a:schemeClr val="tx1"/>
                </a:solidFill>
                <a:latin typeface="Arial" charset="0"/>
                <a:ea typeface="ＭＳ Ｐゴシック" charset="-128"/>
              </a:defRPr>
            </a:lvl1pPr>
            <a:lvl2pPr marL="749300" indent="-287338">
              <a:defRPr sz="1600">
                <a:solidFill>
                  <a:schemeClr val="tx1"/>
                </a:solidFill>
                <a:latin typeface="Arial" charset="0"/>
                <a:ea typeface="ＭＳ Ｐゴシック" charset="-128"/>
              </a:defRPr>
            </a:lvl2pPr>
            <a:lvl3pPr marL="1152525" indent="-230188">
              <a:defRPr sz="1600">
                <a:solidFill>
                  <a:schemeClr val="tx1"/>
                </a:solidFill>
                <a:latin typeface="Arial" charset="0"/>
                <a:ea typeface="ＭＳ Ｐゴシック" charset="-128"/>
              </a:defRPr>
            </a:lvl3pPr>
            <a:lvl4pPr marL="1614488" indent="-230188">
              <a:defRPr sz="1600">
                <a:solidFill>
                  <a:schemeClr val="tx1"/>
                </a:solidFill>
                <a:latin typeface="Arial" charset="0"/>
                <a:ea typeface="ＭＳ Ｐゴシック" charset="-128"/>
              </a:defRPr>
            </a:lvl4pPr>
            <a:lvl5pPr marL="2076450" indent="-230188">
              <a:defRPr sz="1600">
                <a:solidFill>
                  <a:schemeClr val="tx1"/>
                </a:solidFill>
                <a:latin typeface="Arial" charset="0"/>
                <a:ea typeface="ＭＳ Ｐゴシック" charset="-128"/>
              </a:defRPr>
            </a:lvl5pPr>
            <a:lvl6pPr marL="2533650" indent="-230188" eaLnBrk="0" fontAlgn="base" hangingPunct="0">
              <a:spcBef>
                <a:spcPct val="0"/>
              </a:spcBef>
              <a:spcAft>
                <a:spcPct val="0"/>
              </a:spcAft>
              <a:defRPr sz="1600">
                <a:solidFill>
                  <a:schemeClr val="tx1"/>
                </a:solidFill>
                <a:latin typeface="Arial" charset="0"/>
                <a:ea typeface="ＭＳ Ｐゴシック" charset="-128"/>
              </a:defRPr>
            </a:lvl6pPr>
            <a:lvl7pPr marL="2990850" indent="-230188" eaLnBrk="0" fontAlgn="base" hangingPunct="0">
              <a:spcBef>
                <a:spcPct val="0"/>
              </a:spcBef>
              <a:spcAft>
                <a:spcPct val="0"/>
              </a:spcAft>
              <a:defRPr sz="1600">
                <a:solidFill>
                  <a:schemeClr val="tx1"/>
                </a:solidFill>
                <a:latin typeface="Arial" charset="0"/>
                <a:ea typeface="ＭＳ Ｐゴシック" charset="-128"/>
              </a:defRPr>
            </a:lvl7pPr>
            <a:lvl8pPr marL="3448050" indent="-230188" eaLnBrk="0" fontAlgn="base" hangingPunct="0">
              <a:spcBef>
                <a:spcPct val="0"/>
              </a:spcBef>
              <a:spcAft>
                <a:spcPct val="0"/>
              </a:spcAft>
              <a:defRPr sz="1600">
                <a:solidFill>
                  <a:schemeClr val="tx1"/>
                </a:solidFill>
                <a:latin typeface="Arial" charset="0"/>
                <a:ea typeface="ＭＳ Ｐゴシック" charset="-128"/>
              </a:defRPr>
            </a:lvl8pPr>
            <a:lvl9pPr marL="3905250" indent="-230188" eaLnBrk="0" fontAlgn="base" hangingPunct="0">
              <a:spcBef>
                <a:spcPct val="0"/>
              </a:spcBef>
              <a:spcAft>
                <a:spcPct val="0"/>
              </a:spcAft>
              <a:defRPr sz="1600">
                <a:solidFill>
                  <a:schemeClr val="tx1"/>
                </a:solidFill>
                <a:latin typeface="Arial" charset="0"/>
                <a:ea typeface="ＭＳ Ｐゴシック" charset="-128"/>
              </a:defRPr>
            </a:lvl9pPr>
          </a:lstStyle>
          <a:p>
            <a:fld id="{7C4738DF-B8F6-42EE-81DD-6B40763834D5}" type="slidenum">
              <a:rPr lang="de-DE" altLang="de-DE" sz="1200" smtClean="0"/>
              <a:pPr/>
              <a:t>3</a:t>
            </a:fld>
            <a:endParaRPr lang="de-DE" altLang="de-DE" sz="120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r>
              <a:rPr lang="de-DE" altLang="de-DE" dirty="0" smtClean="0"/>
              <a:t>BGH: Die Herstellung von Bildnissen einer Person, insbesondere die Filmaufzeichnung mittels einer Videokamera, kann auch in der Öffentlichkeit zugänglichen Bereichen, etwa auf einem öffentlichen Weg, einen unzulässigen Eingriff in das allgemeine Persönlichkeitsrecht des Betroffenen darstellen, selbst wenn keine Verbreitungsabsicht besteht.</a:t>
            </a:r>
          </a:p>
          <a:p>
            <a:pPr eaLnBrk="1" hangingPunct="1"/>
            <a:r>
              <a:rPr lang="de-DE" altLang="de-DE" dirty="0" smtClean="0"/>
              <a:t>(BGH, Urteil vom 25. April 1995 – VI ZR 272/94 –, </a:t>
            </a:r>
            <a:r>
              <a:rPr lang="de-DE" altLang="de-DE" dirty="0" err="1" smtClean="0"/>
              <a:t>juris</a:t>
            </a:r>
            <a:r>
              <a:rPr lang="de-DE" altLang="de-DE" dirty="0" smtClean="0"/>
              <a:t>)</a:t>
            </a:r>
          </a:p>
          <a:p>
            <a:pPr eaLnBrk="1" hangingPunct="1"/>
            <a:r>
              <a:rPr lang="de-DE" altLang="de-DE" dirty="0" smtClean="0"/>
              <a:t>Autowaschanlage: Landesarbeitsgericht Rheinland-Pfalz, Urteil vom 11.07.2013, </a:t>
            </a:r>
            <a:r>
              <a:rPr lang="de-DE" altLang="de-DE" b="1" dirty="0" smtClean="0"/>
              <a:t>Aktenzeichen:</a:t>
            </a:r>
            <a:r>
              <a:rPr lang="de-DE" altLang="de-DE" dirty="0" smtClean="0">
                <a:hlinkClick r:id="rId3"/>
              </a:rPr>
              <a:t>10 </a:t>
            </a:r>
            <a:r>
              <a:rPr lang="de-DE" altLang="de-DE" dirty="0" err="1" smtClean="0">
                <a:hlinkClick r:id="rId3"/>
              </a:rPr>
              <a:t>SaGa</a:t>
            </a:r>
            <a:r>
              <a:rPr lang="de-DE" altLang="de-DE" dirty="0" smtClean="0">
                <a:hlinkClick r:id="rId3"/>
              </a:rPr>
              <a:t> 3/13</a:t>
            </a:r>
            <a:r>
              <a:rPr lang="de-DE" altLang="de-DE" dirty="0" smtClean="0"/>
              <a:t>: Speicherung auf Handykamera sei kein schwerwiegender Eingriff; tätlicher Angriff auf den Vorgesetzen führte zur Kündigung</a:t>
            </a:r>
          </a:p>
          <a:p>
            <a:pPr eaLnBrk="1" hangingPunct="1"/>
            <a:r>
              <a:rPr lang="de-DE" altLang="de-DE" dirty="0" smtClean="0"/>
              <a:t>Pressefotograf: OLG Hamburg, Beschluss vom 5. April 2012 (</a:t>
            </a:r>
            <a:r>
              <a:rPr lang="de-DE" altLang="de-DE" dirty="0" err="1" smtClean="0"/>
              <a:t>Az</a:t>
            </a:r>
            <a:r>
              <a:rPr lang="de-DE" altLang="de-DE" dirty="0" smtClean="0"/>
              <a:t>: 3-14/12): Hauptverhandlung wegen Körperverletzung beim Nachbarschaftsstreit; Angeklagter im Treppenhaus; Fotograf machte Fotos auch dann weiter, als Angeklagter ihn lautstark aufforderte dies zu unterlassen; hier nur Kleinkriminalität; Kein Überwiegen des </a:t>
            </a:r>
            <a:r>
              <a:rPr lang="de-DE" altLang="de-DE" dirty="0" err="1" smtClean="0"/>
              <a:t>öff</a:t>
            </a:r>
            <a:r>
              <a:rPr lang="de-DE" altLang="de-DE" dirty="0" smtClean="0"/>
              <a:t>. Interesses an Berichterstattung; Ergebnis: keine Strafe wegen gefährlicher Körperverletzung, weil ein gegenwärtiger rechtswidriger Angriff vorlag, Angeklagter muss sich nicht darauf beschränken, das Gesicht zu verdecken</a:t>
            </a:r>
          </a:p>
          <a:p>
            <a:pPr eaLnBrk="1" hangingPunct="1"/>
            <a:r>
              <a:rPr lang="de-DE" altLang="de-DE" dirty="0" smtClean="0"/>
              <a:t>Fotos von Polizeibeamten: Eine Beschlagnahme nur gerechtfertigt werden, wenn konkrete Anhaltspunkte dafür bestehen, dass Lichtbilder entgegen den Vorschriften des Kunsturhebergesetzes unter Missachtung des Rechts von Polizeibeamten und/oder Dritter am eigenen Bild auch veröffentlicht werden (BVerwG, Urt. v. 14.7.1999 - </a:t>
            </a:r>
            <a:r>
              <a:rPr lang="de-DE" altLang="de-DE" dirty="0" smtClean="0">
                <a:hlinkClick r:id="rId4"/>
              </a:rPr>
              <a:t>BVerwG 6 C 7.98</a:t>
            </a:r>
            <a:r>
              <a:rPr lang="de-DE" altLang="de-DE" dirty="0" smtClean="0"/>
              <a:t> -, </a:t>
            </a:r>
            <a:r>
              <a:rPr lang="de-DE" altLang="de-DE" dirty="0" err="1" smtClean="0">
                <a:hlinkClick r:id="rId5"/>
              </a:rPr>
              <a:t>NVwZ</a:t>
            </a:r>
            <a:r>
              <a:rPr lang="de-DE" altLang="de-DE" dirty="0" smtClean="0">
                <a:hlinkClick r:id="rId5"/>
              </a:rPr>
              <a:t> 2000, 63</a:t>
            </a:r>
            <a:r>
              <a:rPr lang="de-DE" altLang="de-DE" dirty="0" smtClean="0"/>
              <a:t>, </a:t>
            </a:r>
            <a:r>
              <a:rPr lang="de-DE" altLang="de-DE" dirty="0" err="1" smtClean="0"/>
              <a:t>juris</a:t>
            </a:r>
            <a:r>
              <a:rPr lang="de-DE" altLang="de-DE" dirty="0" smtClean="0"/>
              <a:t>, </a:t>
            </a:r>
            <a:r>
              <a:rPr lang="de-DE" altLang="de-DE" dirty="0" err="1" smtClean="0">
                <a:hlinkClick r:id="rId5"/>
              </a:rPr>
              <a:t>Rn</a:t>
            </a:r>
            <a:r>
              <a:rPr lang="de-DE" altLang="de-DE" dirty="0" smtClean="0">
                <a:hlinkClick r:id="rId5"/>
              </a:rPr>
              <a:t>. 27</a:t>
            </a:r>
            <a:r>
              <a:rPr lang="de-DE" altLang="de-DE" dirty="0" smtClean="0"/>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sz="1200" dirty="0" smtClean="0">
                <a:latin typeface="Arial" panose="020B0604020202020204" pitchFamily="34" charset="0"/>
                <a:cs typeface="Arial" panose="020B0604020202020204" pitchFamily="34" charset="0"/>
              </a:rPr>
              <a:t>i</a:t>
            </a:r>
            <a:r>
              <a:rPr lang="de-DE" dirty="0" smtClean="0"/>
              <a:t>n Kraft seit dem 21. Jan 2015</a:t>
            </a:r>
          </a:p>
          <a:p>
            <a:pPr eaLnBrk="1" hangingPunct="1"/>
            <a:r>
              <a:rPr lang="de-DE" altLang="de-DE" dirty="0" smtClean="0"/>
              <a:t>Tatbestand</a:t>
            </a:r>
            <a:r>
              <a:rPr lang="de-DE" altLang="de-DE" baseline="0" dirty="0" smtClean="0"/>
              <a:t> des §201a ist </a:t>
            </a:r>
            <a:r>
              <a:rPr lang="de-DE" altLang="de-DE" dirty="0" smtClean="0"/>
              <a:t> erst seit 2004 unter Strafe gestellt; Person muss nicht erkennbar sein</a:t>
            </a:r>
          </a:p>
          <a:p>
            <a:pPr eaLnBrk="1" hangingPunct="1"/>
            <a:endParaRPr lang="de-DE" altLang="de-DE" dirty="0" smtClean="0"/>
          </a:p>
          <a:p>
            <a:r>
              <a:rPr lang="de-DE" dirty="0" smtClean="0"/>
              <a:t>Abs. 2: Soll Cybermobbing erfassen</a:t>
            </a:r>
          </a:p>
          <a:p>
            <a:r>
              <a:rPr lang="de-DE" dirty="0" smtClean="0"/>
              <a:t>- § 205: Tat</a:t>
            </a:r>
            <a:r>
              <a:rPr lang="de-DE" baseline="0" dirty="0" smtClean="0"/>
              <a:t> wird nur auf </a:t>
            </a:r>
            <a:r>
              <a:rPr lang="de-DE" dirty="0" smtClean="0"/>
              <a:t>Antrag verfolgt; es sei denn, dass die Strafverfolgungsbehörde wegen des besonderen öffentlichen Interesses an der Strafverfolgung ein Einschreiten von Amts wegen für geboten hält.</a:t>
            </a:r>
            <a:endParaRPr lang="de-DE" dirty="0"/>
          </a:p>
        </p:txBody>
      </p:sp>
      <p:sp>
        <p:nvSpPr>
          <p:cNvPr id="4" name="Foliennummernplatzhalter 3"/>
          <p:cNvSpPr>
            <a:spLocks noGrp="1"/>
          </p:cNvSpPr>
          <p:nvPr>
            <p:ph type="sldNum" sz="quarter" idx="10"/>
          </p:nvPr>
        </p:nvSpPr>
        <p:spPr/>
        <p:txBody>
          <a:bodyPr/>
          <a:lstStyle/>
          <a:p>
            <a:pPr>
              <a:defRPr/>
            </a:pPr>
            <a:fld id="{046EE8F7-6AFA-448F-846C-3EED48C7D1B6}" type="slidenum">
              <a:rPr lang="de-DE" altLang="de-DE" smtClean="0"/>
              <a:pPr>
                <a:defRPr/>
              </a:pPr>
              <a:t>4</a:t>
            </a:fld>
            <a:endParaRPr lang="de-DE" altLang="de-DE"/>
          </a:p>
        </p:txBody>
      </p:sp>
    </p:spTree>
    <p:extLst>
      <p:ext uri="{BB962C8B-B14F-4D97-AF65-F5344CB8AC3E}">
        <p14:creationId xmlns:p14="http://schemas.microsoft.com/office/powerpoint/2010/main" val="355132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046EE8F7-6AFA-448F-846C-3EED48C7D1B6}" type="slidenum">
              <a:rPr lang="de-DE" altLang="de-DE" smtClean="0"/>
              <a:pPr>
                <a:defRPr/>
              </a:pPr>
              <a:t>5</a:t>
            </a:fld>
            <a:endParaRPr lang="de-DE" altLang="de-DE"/>
          </a:p>
        </p:txBody>
      </p:sp>
    </p:spTree>
    <p:extLst>
      <p:ext uri="{BB962C8B-B14F-4D97-AF65-F5344CB8AC3E}">
        <p14:creationId xmlns:p14="http://schemas.microsoft.com/office/powerpoint/2010/main" val="2464929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a:defRPr sz="1600">
                <a:solidFill>
                  <a:schemeClr val="tx1"/>
                </a:solidFill>
                <a:latin typeface="Arial" charset="0"/>
                <a:ea typeface="ＭＳ Ｐゴシック" charset="-128"/>
              </a:defRPr>
            </a:lvl1pPr>
            <a:lvl2pPr marL="749300" indent="-287338">
              <a:defRPr sz="1600">
                <a:solidFill>
                  <a:schemeClr val="tx1"/>
                </a:solidFill>
                <a:latin typeface="Arial" charset="0"/>
                <a:ea typeface="ＭＳ Ｐゴシック" charset="-128"/>
              </a:defRPr>
            </a:lvl2pPr>
            <a:lvl3pPr marL="1152525" indent="-230188">
              <a:defRPr sz="1600">
                <a:solidFill>
                  <a:schemeClr val="tx1"/>
                </a:solidFill>
                <a:latin typeface="Arial" charset="0"/>
                <a:ea typeface="ＭＳ Ｐゴシック" charset="-128"/>
              </a:defRPr>
            </a:lvl3pPr>
            <a:lvl4pPr marL="1614488" indent="-230188">
              <a:defRPr sz="1600">
                <a:solidFill>
                  <a:schemeClr val="tx1"/>
                </a:solidFill>
                <a:latin typeface="Arial" charset="0"/>
                <a:ea typeface="ＭＳ Ｐゴシック" charset="-128"/>
              </a:defRPr>
            </a:lvl4pPr>
            <a:lvl5pPr marL="2076450" indent="-230188">
              <a:defRPr sz="1600">
                <a:solidFill>
                  <a:schemeClr val="tx1"/>
                </a:solidFill>
                <a:latin typeface="Arial" charset="0"/>
                <a:ea typeface="ＭＳ Ｐゴシック" charset="-128"/>
              </a:defRPr>
            </a:lvl5pPr>
            <a:lvl6pPr marL="2533650" indent="-230188" eaLnBrk="0" fontAlgn="base" hangingPunct="0">
              <a:spcBef>
                <a:spcPct val="0"/>
              </a:spcBef>
              <a:spcAft>
                <a:spcPct val="0"/>
              </a:spcAft>
              <a:defRPr sz="1600">
                <a:solidFill>
                  <a:schemeClr val="tx1"/>
                </a:solidFill>
                <a:latin typeface="Arial" charset="0"/>
                <a:ea typeface="ＭＳ Ｐゴシック" charset="-128"/>
              </a:defRPr>
            </a:lvl6pPr>
            <a:lvl7pPr marL="2990850" indent="-230188" eaLnBrk="0" fontAlgn="base" hangingPunct="0">
              <a:spcBef>
                <a:spcPct val="0"/>
              </a:spcBef>
              <a:spcAft>
                <a:spcPct val="0"/>
              </a:spcAft>
              <a:defRPr sz="1600">
                <a:solidFill>
                  <a:schemeClr val="tx1"/>
                </a:solidFill>
                <a:latin typeface="Arial" charset="0"/>
                <a:ea typeface="ＭＳ Ｐゴシック" charset="-128"/>
              </a:defRPr>
            </a:lvl7pPr>
            <a:lvl8pPr marL="3448050" indent="-230188" eaLnBrk="0" fontAlgn="base" hangingPunct="0">
              <a:spcBef>
                <a:spcPct val="0"/>
              </a:spcBef>
              <a:spcAft>
                <a:spcPct val="0"/>
              </a:spcAft>
              <a:defRPr sz="1600">
                <a:solidFill>
                  <a:schemeClr val="tx1"/>
                </a:solidFill>
                <a:latin typeface="Arial" charset="0"/>
                <a:ea typeface="ＭＳ Ｐゴシック" charset="-128"/>
              </a:defRPr>
            </a:lvl8pPr>
            <a:lvl9pPr marL="3905250" indent="-230188" eaLnBrk="0" fontAlgn="base" hangingPunct="0">
              <a:spcBef>
                <a:spcPct val="0"/>
              </a:spcBef>
              <a:spcAft>
                <a:spcPct val="0"/>
              </a:spcAft>
              <a:defRPr sz="1600">
                <a:solidFill>
                  <a:schemeClr val="tx1"/>
                </a:solidFill>
                <a:latin typeface="Arial" charset="0"/>
                <a:ea typeface="ＭＳ Ｐゴシック" charset="-128"/>
              </a:defRPr>
            </a:lvl9pPr>
          </a:lstStyle>
          <a:p>
            <a:fld id="{90EBB55B-D690-4FB0-A019-E079A22BEF06}" type="slidenum">
              <a:rPr lang="de-DE" altLang="de-DE" sz="1200" smtClean="0"/>
              <a:pPr/>
              <a:t>6</a:t>
            </a:fld>
            <a:endParaRPr lang="de-DE" altLang="de-DE" sz="1200"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r>
              <a:rPr lang="de-DE" altLang="de-DE" dirty="0" smtClean="0"/>
              <a:t>Foto 1: Beiwerk: +</a:t>
            </a:r>
          </a:p>
          <a:p>
            <a:pPr eaLnBrk="1" hangingPunct="1"/>
            <a:r>
              <a:rPr lang="de-DE" altLang="de-DE" dirty="0" smtClean="0"/>
              <a:t>Foto 2: Prominente: +</a:t>
            </a:r>
          </a:p>
          <a:p>
            <a:pPr eaLnBrk="1" hangingPunct="1"/>
            <a:r>
              <a:rPr lang="de-DE" altLang="de-DE" dirty="0" smtClean="0"/>
              <a:t>Foto 3: Schulveranstaltung: +</a:t>
            </a:r>
          </a:p>
          <a:p>
            <a:pPr eaLnBrk="1" hangingPunct="1"/>
            <a:r>
              <a:rPr lang="de-DE" altLang="de-DE" dirty="0" smtClean="0"/>
              <a:t>Foto 4: Person der Zeitgeschichte: +</a:t>
            </a:r>
          </a:p>
          <a:p>
            <a:pPr marL="0" marR="0" indent="0" algn="l" defTabSz="457200" rtl="0" eaLnBrk="1" fontAlgn="base" latinLnBrk="0" hangingPunct="1">
              <a:lnSpc>
                <a:spcPct val="100000"/>
              </a:lnSpc>
              <a:spcBef>
                <a:spcPct val="30000"/>
              </a:spcBef>
              <a:spcAft>
                <a:spcPct val="0"/>
              </a:spcAft>
              <a:buClrTx/>
              <a:buSzTx/>
              <a:buFontTx/>
              <a:buNone/>
              <a:tabLst/>
              <a:defRPr/>
            </a:pPr>
            <a:r>
              <a:rPr lang="de-DE" altLang="de-DE" dirty="0" smtClean="0"/>
              <a:t>Foto</a:t>
            </a:r>
            <a:r>
              <a:rPr lang="de-DE" altLang="de-DE" baseline="0" dirty="0" smtClean="0"/>
              <a:t> 5 Teile 1 und 2: es handelt sich um eine Aufnahme aus dem Internetangebot des Münchner Abendblattes: §201a Abs. 2 StGB „</a:t>
            </a:r>
            <a:r>
              <a:rPr lang="de-DE" sz="1200" dirty="0" smtClean="0">
                <a:latin typeface="Arial" panose="020B0604020202020204" pitchFamily="34" charset="0"/>
                <a:cs typeface="Arial" panose="020B0604020202020204" pitchFamily="34" charset="0"/>
              </a:rPr>
              <a:t>unbefugt von einer anderen Person eine Bildaufnahme, die geeignet ist, </a:t>
            </a:r>
            <a:r>
              <a:rPr lang="de-DE" sz="1200" b="1" dirty="0" smtClean="0">
                <a:latin typeface="Arial" panose="020B0604020202020204" pitchFamily="34" charset="0"/>
                <a:cs typeface="Arial" panose="020B0604020202020204" pitchFamily="34" charset="0"/>
              </a:rPr>
              <a:t>dem Ansehen der abgebildeten Person erheblich zu schaden</a:t>
            </a:r>
            <a:r>
              <a:rPr lang="de-DE" sz="1200" dirty="0" smtClean="0">
                <a:latin typeface="Arial" panose="020B0604020202020204" pitchFamily="34" charset="0"/>
                <a:cs typeface="Arial" panose="020B0604020202020204" pitchFamily="34" charset="0"/>
              </a:rPr>
              <a:t>, einer dritten Person zugänglich macht“ ? Wohl nicht</a:t>
            </a:r>
            <a:r>
              <a:rPr lang="de-DE" sz="1200" baseline="0" dirty="0" smtClean="0">
                <a:latin typeface="Arial" panose="020B0604020202020204" pitchFamily="34" charset="0"/>
                <a:cs typeface="Arial" panose="020B0604020202020204" pitchFamily="34" charset="0"/>
              </a:rPr>
              <a:t> strafbar wegen Presseprivileg in Absatz 4: „Berichterstattung über Vorgänge des Zeitgeschehens“</a:t>
            </a:r>
          </a:p>
          <a:p>
            <a:pPr marL="0" marR="0" indent="0" algn="l" defTabSz="457200" rtl="0" eaLnBrk="1" fontAlgn="base" latinLnBrk="0" hangingPunct="1">
              <a:lnSpc>
                <a:spcPct val="100000"/>
              </a:lnSpc>
              <a:spcBef>
                <a:spcPct val="30000"/>
              </a:spcBef>
              <a:spcAft>
                <a:spcPct val="0"/>
              </a:spcAft>
              <a:buClrTx/>
              <a:buSzTx/>
              <a:buFontTx/>
              <a:buNone/>
              <a:tabLst/>
              <a:defRPr/>
            </a:pPr>
            <a:r>
              <a:rPr lang="de-DE" sz="1200" baseline="0" dirty="0" smtClean="0">
                <a:latin typeface="Arial" panose="020B0604020202020204" pitchFamily="34" charset="0"/>
                <a:cs typeface="Arial" panose="020B0604020202020204" pitchFamily="34" charset="0"/>
              </a:rPr>
              <a:t>Foto 5 Teil 3: Personen nicht erkennbar; Veröffentlichung kann trotzdem nach §201a StGB strafbar sein; fraglich, ob der erforderlich Strafantrag gestellt wird</a:t>
            </a:r>
            <a:endParaRPr lang="de-DE" sz="1200" dirty="0" smtClean="0">
              <a:latin typeface="Arial" panose="020B0604020202020204" pitchFamily="34" charset="0"/>
              <a:cs typeface="Arial" panose="020B0604020202020204" pitchFamily="34" charset="0"/>
            </a:endParaRPr>
          </a:p>
          <a:p>
            <a:pPr eaLnBrk="1" hangingPunct="1"/>
            <a:endParaRPr lang="de-DE" alt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lvl1pPr>
              <a:defRPr sz="1600">
                <a:solidFill>
                  <a:schemeClr val="tx1"/>
                </a:solidFill>
                <a:latin typeface="Arial" charset="0"/>
                <a:ea typeface="ＭＳ Ｐゴシック" charset="-128"/>
              </a:defRPr>
            </a:lvl1pPr>
            <a:lvl2pPr marL="749300" indent="-287338">
              <a:defRPr sz="1600">
                <a:solidFill>
                  <a:schemeClr val="tx1"/>
                </a:solidFill>
                <a:latin typeface="Arial" charset="0"/>
                <a:ea typeface="ＭＳ Ｐゴシック" charset="-128"/>
              </a:defRPr>
            </a:lvl2pPr>
            <a:lvl3pPr marL="1152525" indent="-230188">
              <a:defRPr sz="1600">
                <a:solidFill>
                  <a:schemeClr val="tx1"/>
                </a:solidFill>
                <a:latin typeface="Arial" charset="0"/>
                <a:ea typeface="ＭＳ Ｐゴシック" charset="-128"/>
              </a:defRPr>
            </a:lvl3pPr>
            <a:lvl4pPr marL="1614488" indent="-230188">
              <a:defRPr sz="1600">
                <a:solidFill>
                  <a:schemeClr val="tx1"/>
                </a:solidFill>
                <a:latin typeface="Arial" charset="0"/>
                <a:ea typeface="ＭＳ Ｐゴシック" charset="-128"/>
              </a:defRPr>
            </a:lvl4pPr>
            <a:lvl5pPr marL="2076450" indent="-230188">
              <a:defRPr sz="1600">
                <a:solidFill>
                  <a:schemeClr val="tx1"/>
                </a:solidFill>
                <a:latin typeface="Arial" charset="0"/>
                <a:ea typeface="ＭＳ Ｐゴシック" charset="-128"/>
              </a:defRPr>
            </a:lvl5pPr>
            <a:lvl6pPr marL="2533650" indent="-230188" eaLnBrk="0" fontAlgn="base" hangingPunct="0">
              <a:spcBef>
                <a:spcPct val="0"/>
              </a:spcBef>
              <a:spcAft>
                <a:spcPct val="0"/>
              </a:spcAft>
              <a:defRPr sz="1600">
                <a:solidFill>
                  <a:schemeClr val="tx1"/>
                </a:solidFill>
                <a:latin typeface="Arial" charset="0"/>
                <a:ea typeface="ＭＳ Ｐゴシック" charset="-128"/>
              </a:defRPr>
            </a:lvl6pPr>
            <a:lvl7pPr marL="2990850" indent="-230188" eaLnBrk="0" fontAlgn="base" hangingPunct="0">
              <a:spcBef>
                <a:spcPct val="0"/>
              </a:spcBef>
              <a:spcAft>
                <a:spcPct val="0"/>
              </a:spcAft>
              <a:defRPr sz="1600">
                <a:solidFill>
                  <a:schemeClr val="tx1"/>
                </a:solidFill>
                <a:latin typeface="Arial" charset="0"/>
                <a:ea typeface="ＭＳ Ｐゴシック" charset="-128"/>
              </a:defRPr>
            </a:lvl7pPr>
            <a:lvl8pPr marL="3448050" indent="-230188" eaLnBrk="0" fontAlgn="base" hangingPunct="0">
              <a:spcBef>
                <a:spcPct val="0"/>
              </a:spcBef>
              <a:spcAft>
                <a:spcPct val="0"/>
              </a:spcAft>
              <a:defRPr sz="1600">
                <a:solidFill>
                  <a:schemeClr val="tx1"/>
                </a:solidFill>
                <a:latin typeface="Arial" charset="0"/>
                <a:ea typeface="ＭＳ Ｐゴシック" charset="-128"/>
              </a:defRPr>
            </a:lvl8pPr>
            <a:lvl9pPr marL="3905250" indent="-230188" eaLnBrk="0" fontAlgn="base" hangingPunct="0">
              <a:spcBef>
                <a:spcPct val="0"/>
              </a:spcBef>
              <a:spcAft>
                <a:spcPct val="0"/>
              </a:spcAft>
              <a:defRPr sz="1600">
                <a:solidFill>
                  <a:schemeClr val="tx1"/>
                </a:solidFill>
                <a:latin typeface="Arial" charset="0"/>
                <a:ea typeface="ＭＳ Ｐゴシック" charset="-128"/>
              </a:defRPr>
            </a:lvl9pPr>
          </a:lstStyle>
          <a:p>
            <a:fld id="{4F6640D8-8324-4525-8CAE-4A587C1BC79E}" type="slidenum">
              <a:rPr lang="de-DE" altLang="de-DE" sz="1200" smtClean="0"/>
              <a:pPr/>
              <a:t>7</a:t>
            </a:fld>
            <a:endParaRPr lang="de-DE" altLang="de-DE" sz="1200" smtClean="0"/>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p:spPr>
        <p:txBody>
          <a:bodyPr/>
          <a:lstStyle/>
          <a:p>
            <a:pPr eaLnBrk="1" hangingPunct="1"/>
            <a:r>
              <a:rPr lang="de-DE" altLang="de-DE" b="1" dirty="0" smtClean="0"/>
              <a:t>VG Karlsruhe</a:t>
            </a:r>
            <a:r>
              <a:rPr lang="de-DE" altLang="de-DE" dirty="0" smtClean="0"/>
              <a:t>: denn zu den </a:t>
            </a:r>
            <a:r>
              <a:rPr lang="de-DE" altLang="de-DE" b="1" u="sng" dirty="0" smtClean="0"/>
              <a:t>Pflichten eines Schülers gehört es, die Persönlichkeitsrechte aller im Schulalltag vereinten Menschen zu beachten</a:t>
            </a:r>
            <a:r>
              <a:rPr lang="de-DE" altLang="de-DE" dirty="0" smtClean="0"/>
              <a:t>; Teil des Persönlichkeitsrechts ist die Wahrung der Intimsphäre, aber: Keine Gefahr für die Erziehung und Entwicklung der Mitschüler nachweisbar</a:t>
            </a:r>
          </a:p>
          <a:p>
            <a:pPr eaLnBrk="1" hangingPunct="1"/>
            <a:r>
              <a:rPr lang="de-DE" altLang="de-DE" b="1" dirty="0" smtClean="0"/>
              <a:t>VG Hannover</a:t>
            </a:r>
            <a:r>
              <a:rPr lang="de-DE" altLang="de-DE" dirty="0" smtClean="0"/>
              <a:t>: in einem Single-Chat; Usernamen von 5 Lehrkräften angelegt, teils abfällige teils obszöne Äußerungen</a:t>
            </a:r>
          </a:p>
          <a:p>
            <a:pPr eaLnBrk="1" hangingPunct="1"/>
            <a:r>
              <a:rPr lang="de-DE" altLang="de-DE" b="1" dirty="0" smtClean="0"/>
              <a:t>VG Gelsenkirchen</a:t>
            </a:r>
            <a:r>
              <a:rPr lang="de-DE" altLang="de-DE" dirty="0" smtClean="0"/>
              <a:t>: in ICQ wurde Account mit dem Namen „L. beleidigen“ angelegt; Schülerin stellt dafür PC zur Verfügung; zumindest Mitwisserin am Mobbing; angeblich kein räumlicher und zeitlicher Bezug zur Schule; fehlende Schulöffentlichkeit der Äußerungen; sei nicht anders zu beurteilen wie Beleidigung außerhalb der Schule; Verhaltenskodex: auch dadurch erlange nicht jeder Verstoß gegen die Verhaltensregeln außerhalb der Schule automatisch unmittelbaren Schulbezug</a:t>
            </a:r>
          </a:p>
          <a:p>
            <a:pPr eaLnBrk="1" hangingPunct="1"/>
            <a:r>
              <a:rPr lang="de-DE" altLang="de-DE" b="1" dirty="0" smtClean="0"/>
              <a:t>VGH </a:t>
            </a:r>
            <a:r>
              <a:rPr lang="de-DE" altLang="de-DE" b="1" dirty="0" err="1" smtClean="0"/>
              <a:t>Ba</a:t>
            </a:r>
            <a:r>
              <a:rPr lang="de-DE" altLang="de-DE" b="1" dirty="0" smtClean="0"/>
              <a:t>-WÜ</a:t>
            </a:r>
            <a:r>
              <a:rPr lang="de-DE" altLang="de-DE" dirty="0" smtClean="0"/>
              <a:t>: Blog-Eintrag im </a:t>
            </a:r>
            <a:r>
              <a:rPr lang="de-DE" altLang="de-DE" dirty="0" err="1" smtClean="0"/>
              <a:t>Internetformum</a:t>
            </a:r>
            <a:r>
              <a:rPr lang="de-DE" altLang="de-DE" dirty="0" smtClean="0"/>
              <a:t> „kwick.de“ – Anmeldung ist hier nicht erforderlich; Beleidigung als „Punkbitch, „</a:t>
            </a:r>
            <a:r>
              <a:rPr lang="de-DE" altLang="de-DE" dirty="0" err="1" smtClean="0"/>
              <a:t>Assi</a:t>
            </a:r>
            <a:r>
              <a:rPr lang="de-DE" altLang="de-DE" dirty="0" smtClean="0"/>
              <a:t>“ usw. aber ohne Namensnennung; Unterrichtsausschluss war aber unverhältnismäßig</a:t>
            </a:r>
          </a:p>
          <a:p>
            <a:pPr eaLnBrk="1" hangingPunct="1"/>
            <a:r>
              <a:rPr lang="de-DE" altLang="de-DE" b="1" dirty="0" smtClean="0"/>
              <a:t>VG Augsburg</a:t>
            </a:r>
            <a:r>
              <a:rPr lang="de-DE" altLang="de-DE" dirty="0" smtClean="0"/>
              <a:t>: Beleidigung eines Lehrers auf FB-Account eines Schülers als „pädophiler Kinderhasser…total behindert“ rechtfertigt Schulverweis; auch wenn Beleidigung nur einem begrenztem Nutzerkreis zugänglich war; respektvoller Umgang miteinander ist Gegenstand des „Schulvertrages“; „Schmähungen einer Lehrkraft verletzen deren Persönlichkeitsrechte, untergraben ihr Autorität und schaden dem Ansehen der Schule“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a:defRPr sz="1600">
                <a:solidFill>
                  <a:schemeClr val="tx1"/>
                </a:solidFill>
                <a:latin typeface="Arial" charset="0"/>
                <a:ea typeface="ＭＳ Ｐゴシック" charset="-128"/>
              </a:defRPr>
            </a:lvl1pPr>
            <a:lvl2pPr marL="749300" indent="-287338">
              <a:defRPr sz="1600">
                <a:solidFill>
                  <a:schemeClr val="tx1"/>
                </a:solidFill>
                <a:latin typeface="Arial" charset="0"/>
                <a:ea typeface="ＭＳ Ｐゴシック" charset="-128"/>
              </a:defRPr>
            </a:lvl2pPr>
            <a:lvl3pPr marL="1152525" indent="-230188">
              <a:defRPr sz="1600">
                <a:solidFill>
                  <a:schemeClr val="tx1"/>
                </a:solidFill>
                <a:latin typeface="Arial" charset="0"/>
                <a:ea typeface="ＭＳ Ｐゴシック" charset="-128"/>
              </a:defRPr>
            </a:lvl3pPr>
            <a:lvl4pPr marL="1614488" indent="-230188">
              <a:defRPr sz="1600">
                <a:solidFill>
                  <a:schemeClr val="tx1"/>
                </a:solidFill>
                <a:latin typeface="Arial" charset="0"/>
                <a:ea typeface="ＭＳ Ｐゴシック" charset="-128"/>
              </a:defRPr>
            </a:lvl4pPr>
            <a:lvl5pPr marL="2076450" indent="-230188">
              <a:defRPr sz="1600">
                <a:solidFill>
                  <a:schemeClr val="tx1"/>
                </a:solidFill>
                <a:latin typeface="Arial" charset="0"/>
                <a:ea typeface="ＭＳ Ｐゴシック" charset="-128"/>
              </a:defRPr>
            </a:lvl5pPr>
            <a:lvl6pPr marL="2533650" indent="-230188" eaLnBrk="0" fontAlgn="base" hangingPunct="0">
              <a:spcBef>
                <a:spcPct val="0"/>
              </a:spcBef>
              <a:spcAft>
                <a:spcPct val="0"/>
              </a:spcAft>
              <a:defRPr sz="1600">
                <a:solidFill>
                  <a:schemeClr val="tx1"/>
                </a:solidFill>
                <a:latin typeface="Arial" charset="0"/>
                <a:ea typeface="ＭＳ Ｐゴシック" charset="-128"/>
              </a:defRPr>
            </a:lvl6pPr>
            <a:lvl7pPr marL="2990850" indent="-230188" eaLnBrk="0" fontAlgn="base" hangingPunct="0">
              <a:spcBef>
                <a:spcPct val="0"/>
              </a:spcBef>
              <a:spcAft>
                <a:spcPct val="0"/>
              </a:spcAft>
              <a:defRPr sz="1600">
                <a:solidFill>
                  <a:schemeClr val="tx1"/>
                </a:solidFill>
                <a:latin typeface="Arial" charset="0"/>
                <a:ea typeface="ＭＳ Ｐゴシック" charset="-128"/>
              </a:defRPr>
            </a:lvl7pPr>
            <a:lvl8pPr marL="3448050" indent="-230188" eaLnBrk="0" fontAlgn="base" hangingPunct="0">
              <a:spcBef>
                <a:spcPct val="0"/>
              </a:spcBef>
              <a:spcAft>
                <a:spcPct val="0"/>
              </a:spcAft>
              <a:defRPr sz="1600">
                <a:solidFill>
                  <a:schemeClr val="tx1"/>
                </a:solidFill>
                <a:latin typeface="Arial" charset="0"/>
                <a:ea typeface="ＭＳ Ｐゴシック" charset="-128"/>
              </a:defRPr>
            </a:lvl8pPr>
            <a:lvl9pPr marL="3905250" indent="-230188" eaLnBrk="0" fontAlgn="base" hangingPunct="0">
              <a:spcBef>
                <a:spcPct val="0"/>
              </a:spcBef>
              <a:spcAft>
                <a:spcPct val="0"/>
              </a:spcAft>
              <a:defRPr sz="1600">
                <a:solidFill>
                  <a:schemeClr val="tx1"/>
                </a:solidFill>
                <a:latin typeface="Arial" charset="0"/>
                <a:ea typeface="ＭＳ Ｐゴシック" charset="-128"/>
              </a:defRPr>
            </a:lvl9pPr>
          </a:lstStyle>
          <a:p>
            <a:fld id="{2FE93DE2-EF2A-43BA-A8F5-8D22F67946F0}" type="slidenum">
              <a:rPr lang="de-DE" altLang="de-DE" sz="1200" smtClean="0"/>
              <a:pPr/>
              <a:t>8</a:t>
            </a:fld>
            <a:endParaRPr lang="de-DE" altLang="de-DE" sz="1200" smtClean="0"/>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p:spPr>
        <p:txBody>
          <a:bodyPr/>
          <a:lstStyle/>
          <a:p>
            <a:pPr eaLnBrk="1" hangingPunct="1"/>
            <a:endParaRPr lang="de-DE" alt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205862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92683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13518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3997150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687928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3965946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227918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599005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548711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3882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153711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37422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1993695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781532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6548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424654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25865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19771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753485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32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53512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50032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Bild 5"/>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LfDI-Logo-PPT_klei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7950" y="6381750"/>
            <a:ext cx="1619250" cy="381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4400">
          <a:solidFill>
            <a:schemeClr val="tx2"/>
          </a:solidFill>
          <a:latin typeface="+mj-lt"/>
          <a:ea typeface="ＭＳ Ｐゴシック" charset="-128"/>
          <a:cs typeface="+mj-cs"/>
        </a:defRPr>
      </a:lvl1pPr>
      <a:lvl2pPr algn="ctr" rtl="0" eaLnBrk="1" fontAlgn="base" hangingPunct="1">
        <a:spcBef>
          <a:spcPct val="0"/>
        </a:spcBef>
        <a:spcAft>
          <a:spcPct val="0"/>
        </a:spcAft>
        <a:defRPr sz="4400">
          <a:solidFill>
            <a:schemeClr val="tx2"/>
          </a:solidFill>
          <a:latin typeface="Times" pitchFamily="32" charset="0"/>
          <a:ea typeface="ＭＳ Ｐゴシック" charset="-128"/>
        </a:defRPr>
      </a:lvl2pPr>
      <a:lvl3pPr algn="ctr" rtl="0" eaLnBrk="1" fontAlgn="base" hangingPunct="1">
        <a:spcBef>
          <a:spcPct val="0"/>
        </a:spcBef>
        <a:spcAft>
          <a:spcPct val="0"/>
        </a:spcAft>
        <a:defRPr sz="4400">
          <a:solidFill>
            <a:schemeClr val="tx2"/>
          </a:solidFill>
          <a:latin typeface="Times" pitchFamily="32" charset="0"/>
          <a:ea typeface="ＭＳ Ｐゴシック" charset="-128"/>
        </a:defRPr>
      </a:lvl3pPr>
      <a:lvl4pPr algn="ctr" rtl="0" eaLnBrk="1" fontAlgn="base" hangingPunct="1">
        <a:spcBef>
          <a:spcPct val="0"/>
        </a:spcBef>
        <a:spcAft>
          <a:spcPct val="0"/>
        </a:spcAft>
        <a:defRPr sz="4400">
          <a:solidFill>
            <a:schemeClr val="tx2"/>
          </a:solidFill>
          <a:latin typeface="Times" pitchFamily="32" charset="0"/>
          <a:ea typeface="ＭＳ Ｐゴシック" charset="-128"/>
        </a:defRPr>
      </a:lvl4pPr>
      <a:lvl5pPr algn="ctr" rtl="0" eaLnBrk="1" fontAlgn="base" hangingPunct="1">
        <a:spcBef>
          <a:spcPct val="0"/>
        </a:spcBef>
        <a:spcAft>
          <a:spcPct val="0"/>
        </a:spcAft>
        <a:defRPr sz="4400">
          <a:solidFill>
            <a:schemeClr val="tx2"/>
          </a:solidFill>
          <a:latin typeface="Times" pitchFamily="32" charset="0"/>
          <a:ea typeface="ＭＳ Ｐゴシック" charset="-128"/>
        </a:defRPr>
      </a:lvl5pPr>
      <a:lvl6pPr marL="457200" algn="ctr" rtl="0" eaLnBrk="1" fontAlgn="base" hangingPunct="1">
        <a:spcBef>
          <a:spcPct val="0"/>
        </a:spcBef>
        <a:spcAft>
          <a:spcPct val="0"/>
        </a:spcAft>
        <a:defRPr sz="4400">
          <a:solidFill>
            <a:schemeClr val="tx2"/>
          </a:solidFill>
          <a:latin typeface="Times" pitchFamily="32" charset="0"/>
        </a:defRPr>
      </a:lvl6pPr>
      <a:lvl7pPr marL="914400" algn="ctr" rtl="0" eaLnBrk="1" fontAlgn="base" hangingPunct="1">
        <a:spcBef>
          <a:spcPct val="0"/>
        </a:spcBef>
        <a:spcAft>
          <a:spcPct val="0"/>
        </a:spcAft>
        <a:defRPr sz="4400">
          <a:solidFill>
            <a:schemeClr val="tx2"/>
          </a:solidFill>
          <a:latin typeface="Times" pitchFamily="32" charset="0"/>
        </a:defRPr>
      </a:lvl7pPr>
      <a:lvl8pPr marL="1371600" algn="ctr" rtl="0" eaLnBrk="1" fontAlgn="base" hangingPunct="1">
        <a:spcBef>
          <a:spcPct val="0"/>
        </a:spcBef>
        <a:spcAft>
          <a:spcPct val="0"/>
        </a:spcAft>
        <a:defRPr sz="4400">
          <a:solidFill>
            <a:schemeClr val="tx2"/>
          </a:solidFill>
          <a:latin typeface="Times" pitchFamily="32" charset="0"/>
        </a:defRPr>
      </a:lvl8pPr>
      <a:lvl9pPr marL="1828800" algn="ctr" rtl="0" eaLnBrk="1" fontAlgn="base" hangingPunct="1">
        <a:spcBef>
          <a:spcPct val="0"/>
        </a:spcBef>
        <a:spcAft>
          <a:spcPct val="0"/>
        </a:spcAft>
        <a:defRPr sz="4400">
          <a:solidFill>
            <a:schemeClr val="tx2"/>
          </a:solidFill>
          <a:latin typeface="Times" pitchFamily="32"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32"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32"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482" name="Bild 5"/>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4"/>
          <p:cNvSpPr txBox="1">
            <a:spLocks noChangeArrowheads="1"/>
          </p:cNvSpPr>
          <p:nvPr/>
        </p:nvSpPr>
        <p:spPr bwMode="auto">
          <a:xfrm>
            <a:off x="3021013" y="549275"/>
            <a:ext cx="30845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solidFill>
                  <a:srgbClr val="0000FF"/>
                </a:solidFill>
              </a:rPr>
              <a:t>VS – NUR FÜR DEN DIENSTGEBRAUCH</a:t>
            </a:r>
          </a:p>
        </p:txBody>
      </p:sp>
      <p:pic>
        <p:nvPicPr>
          <p:cNvPr id="20485" name="Picture 5" descr="LfDI-Logo-PPT_klei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7950" y="6381750"/>
            <a:ext cx="1619250" cy="381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itchFamily="18" charset="0"/>
          <a:ea typeface="ＭＳ Ｐゴシック" charset="-128"/>
        </a:defRPr>
      </a:lvl2pPr>
      <a:lvl3pPr algn="ctr" rtl="0" fontAlgn="base">
        <a:spcBef>
          <a:spcPct val="0"/>
        </a:spcBef>
        <a:spcAft>
          <a:spcPct val="0"/>
        </a:spcAft>
        <a:defRPr sz="4400">
          <a:solidFill>
            <a:schemeClr val="tx2"/>
          </a:solidFill>
          <a:latin typeface="Times" pitchFamily="18" charset="0"/>
          <a:ea typeface="ＭＳ Ｐゴシック" charset="-128"/>
        </a:defRPr>
      </a:lvl3pPr>
      <a:lvl4pPr algn="ctr" rtl="0" fontAlgn="base">
        <a:spcBef>
          <a:spcPct val="0"/>
        </a:spcBef>
        <a:spcAft>
          <a:spcPct val="0"/>
        </a:spcAft>
        <a:defRPr sz="4400">
          <a:solidFill>
            <a:schemeClr val="tx2"/>
          </a:solidFill>
          <a:latin typeface="Times" pitchFamily="18" charset="0"/>
          <a:ea typeface="ＭＳ Ｐゴシック" charset="-128"/>
        </a:defRPr>
      </a:lvl4pPr>
      <a:lvl5pPr algn="ctr" rtl="0" fontAlgn="base">
        <a:spcBef>
          <a:spcPct val="0"/>
        </a:spcBef>
        <a:spcAft>
          <a:spcPct val="0"/>
        </a:spcAft>
        <a:defRPr sz="4400">
          <a:solidFill>
            <a:schemeClr val="tx2"/>
          </a:solidFill>
          <a:latin typeface="Times" pitchFamily="18" charset="0"/>
          <a:ea typeface="ＭＳ Ｐゴシック" charset="-128"/>
        </a:defRPr>
      </a:lvl5pPr>
      <a:lvl6pPr marL="457200" algn="ctr" rtl="0" fontAlgn="base">
        <a:spcBef>
          <a:spcPct val="0"/>
        </a:spcBef>
        <a:spcAft>
          <a:spcPct val="0"/>
        </a:spcAft>
        <a:defRPr sz="4400">
          <a:solidFill>
            <a:schemeClr val="tx2"/>
          </a:solidFill>
          <a:latin typeface="Times" pitchFamily="18" charset="0"/>
          <a:ea typeface="ＭＳ Ｐゴシック" charset="-128"/>
        </a:defRPr>
      </a:lvl6pPr>
      <a:lvl7pPr marL="914400" algn="ctr" rtl="0" fontAlgn="base">
        <a:spcBef>
          <a:spcPct val="0"/>
        </a:spcBef>
        <a:spcAft>
          <a:spcPct val="0"/>
        </a:spcAft>
        <a:defRPr sz="4400">
          <a:solidFill>
            <a:schemeClr val="tx2"/>
          </a:solidFill>
          <a:latin typeface="Times" pitchFamily="18" charset="0"/>
          <a:ea typeface="ＭＳ Ｐゴシック" charset="-128"/>
        </a:defRPr>
      </a:lvl7pPr>
      <a:lvl8pPr marL="1371600" algn="ctr" rtl="0" fontAlgn="base">
        <a:spcBef>
          <a:spcPct val="0"/>
        </a:spcBef>
        <a:spcAft>
          <a:spcPct val="0"/>
        </a:spcAft>
        <a:defRPr sz="4400">
          <a:solidFill>
            <a:schemeClr val="tx2"/>
          </a:solidFill>
          <a:latin typeface="Times" pitchFamily="18" charset="0"/>
          <a:ea typeface="ＭＳ Ｐゴシック" charset="-128"/>
        </a:defRPr>
      </a:lvl8pPr>
      <a:lvl9pPr marL="1828800" algn="ctr" rtl="0" fontAlgn="base">
        <a:spcBef>
          <a:spcPct val="0"/>
        </a:spcBef>
        <a:spcAft>
          <a:spcPct val="0"/>
        </a:spcAft>
        <a:defRPr sz="4400">
          <a:solidFill>
            <a:schemeClr val="tx2"/>
          </a:solidFill>
          <a:latin typeface="Times" pitchFamily="18" charset="0"/>
          <a:ea typeface="ＭＳ Ｐゴシック"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93" name="Group 9"/>
          <p:cNvGrpSpPr>
            <a:grpSpLocks/>
          </p:cNvGrpSpPr>
          <p:nvPr/>
        </p:nvGrpSpPr>
        <p:grpSpPr bwMode="auto">
          <a:xfrm>
            <a:off x="0" y="2425700"/>
            <a:ext cx="6446838" cy="4432300"/>
            <a:chOff x="0" y="1528"/>
            <a:chExt cx="4061" cy="2792"/>
          </a:xfrm>
        </p:grpSpPr>
        <p:pic>
          <p:nvPicPr>
            <p:cNvPr id="16390" name="Picture 6" descr="LfDI-Logo-800p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 y="1528"/>
              <a:ext cx="3437" cy="809"/>
            </a:xfrm>
            <a:prstGeom prst="rect">
              <a:avLst/>
            </a:prstGeom>
            <a:noFill/>
            <a:extLst>
              <a:ext uri="{909E8E84-426E-40DD-AFC4-6F175D3DCCD1}">
                <a14:hiddenFill xmlns:a14="http://schemas.microsoft.com/office/drawing/2010/main">
                  <a:solidFill>
                    <a:srgbClr val="FFFFFF"/>
                  </a:solidFill>
                </a14:hiddenFill>
              </a:ext>
            </a:extLst>
          </p:spPr>
        </p:pic>
        <p:sp>
          <p:nvSpPr>
            <p:cNvPr id="16391" name="Text Box 7"/>
            <p:cNvSpPr txBox="1">
              <a:spLocks noChangeArrowheads="1"/>
            </p:cNvSpPr>
            <p:nvPr/>
          </p:nvSpPr>
          <p:spPr bwMode="auto">
            <a:xfrm>
              <a:off x="516" y="2382"/>
              <a:ext cx="354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solidFill>
                    <a:srgbClr val="969696"/>
                  </a:solidFill>
                </a:rPr>
                <a:t>www.datenschutz.rlp.de </a:t>
              </a:r>
              <a:r>
                <a:rPr lang="de-DE" altLang="de-DE" b="1">
                  <a:solidFill>
                    <a:srgbClr val="04467D"/>
                  </a:solidFill>
                </a:rPr>
                <a:t>|</a:t>
              </a:r>
              <a:r>
                <a:rPr lang="de-DE" altLang="de-DE" b="1">
                  <a:solidFill>
                    <a:srgbClr val="969696"/>
                  </a:solidFill>
                </a:rPr>
                <a:t> poststelle@datenschutz.rlp.de</a:t>
              </a:r>
            </a:p>
          </p:txBody>
        </p:sp>
        <p:sp>
          <p:nvSpPr>
            <p:cNvPr id="16392" name="Rectangle 8"/>
            <p:cNvSpPr>
              <a:spLocks noChangeArrowheads="1"/>
            </p:cNvSpPr>
            <p:nvPr/>
          </p:nvSpPr>
          <p:spPr bwMode="auto">
            <a:xfrm>
              <a:off x="0" y="3929"/>
              <a:ext cx="1156" cy="3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468313" y="6207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de-DE" altLang="de-DE" sz="2800" b="1" u="sng" dirty="0" smtClean="0">
                <a:solidFill>
                  <a:schemeClr val="accent2"/>
                </a:solidFill>
                <a:latin typeface="Arial Narrow" pitchFamily="34" charset="0"/>
              </a:rPr>
              <a:t>Veröffentlichung von Fotos/Videos </a:t>
            </a:r>
            <a:r>
              <a:rPr lang="de-DE" altLang="de-DE" sz="2800" b="1" u="sng" dirty="0" smtClean="0">
                <a:solidFill>
                  <a:schemeClr val="accent2"/>
                </a:solidFill>
                <a:latin typeface="Arial Narrow" pitchFamily="34" charset="0"/>
                <a:sym typeface="Wingdings" pitchFamily="2" charset="2"/>
              </a:rPr>
              <a:t>§§ 22, 23 Kunsturhebergesetz</a:t>
            </a:r>
            <a:r>
              <a:rPr lang="de-DE" altLang="de-DE" sz="2800" b="1" u="sng" dirty="0" smtClean="0">
                <a:solidFill>
                  <a:schemeClr val="accent2"/>
                </a:solidFill>
                <a:latin typeface="Arial Narrow" pitchFamily="34" charset="0"/>
              </a:rPr>
              <a:t/>
            </a:r>
            <a:br>
              <a:rPr lang="de-DE" altLang="de-DE" sz="2800" b="1" u="sng" dirty="0" smtClean="0">
                <a:solidFill>
                  <a:schemeClr val="accent2"/>
                </a:solidFill>
                <a:latin typeface="Arial Narrow" pitchFamily="34" charset="0"/>
              </a:rPr>
            </a:br>
            <a:endParaRPr lang="de-DE" altLang="de-DE" sz="2800" b="1" u="sng" dirty="0" smtClean="0">
              <a:solidFill>
                <a:schemeClr val="accent2"/>
              </a:solidFill>
              <a:latin typeface="Arial Narrow" pitchFamily="34" charset="0"/>
            </a:endParaRPr>
          </a:p>
        </p:txBody>
      </p:sp>
      <p:sp>
        <p:nvSpPr>
          <p:cNvPr id="69635" name="Rectangle 3"/>
          <p:cNvSpPr>
            <a:spLocks noGrp="1" noChangeArrowheads="1"/>
          </p:cNvSpPr>
          <p:nvPr>
            <p:ph type="body" idx="1"/>
          </p:nvPr>
        </p:nvSpPr>
        <p:spPr bwMode="auto">
          <a:xfrm>
            <a:off x="611188" y="2168525"/>
            <a:ext cx="8229600" cy="41036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altLang="de-DE" sz="1800" dirty="0" smtClean="0">
                <a:latin typeface="Arial" charset="0"/>
              </a:rPr>
              <a:t>Eingriff in das allgemeine Persönlichkeitsrecht (Recht am eigenen Bild)</a:t>
            </a:r>
          </a:p>
          <a:p>
            <a:r>
              <a:rPr lang="de-DE" altLang="de-DE" sz="1800" dirty="0" smtClean="0">
                <a:latin typeface="Arial" charset="0"/>
              </a:rPr>
              <a:t>Ist grundsätzlich nur mit Einwilligung des Abgebildeten zulässig! Widerruf möglich </a:t>
            </a:r>
          </a:p>
          <a:p>
            <a:r>
              <a:rPr lang="de-DE" altLang="de-DE" sz="1800" dirty="0" smtClean="0">
                <a:latin typeface="Arial" charset="0"/>
              </a:rPr>
              <a:t>Keine konkludente Einwilligung durch Posieren vor der Kamera</a:t>
            </a:r>
          </a:p>
          <a:p>
            <a:r>
              <a:rPr lang="de-DE" altLang="de-DE" sz="1800" dirty="0" smtClean="0">
                <a:latin typeface="Arial" charset="0"/>
              </a:rPr>
              <a:t>Veröffentlichung +, auch wenn der Abgebildete nur durch eingeschränkten Personenkreis identifiziert werden kann </a:t>
            </a:r>
          </a:p>
          <a:p>
            <a:r>
              <a:rPr lang="de-DE" altLang="de-DE" sz="1800" dirty="0" smtClean="0">
                <a:latin typeface="Arial" charset="0"/>
              </a:rPr>
              <a:t>Ausnahme: </a:t>
            </a:r>
          </a:p>
          <a:p>
            <a:pPr lvl="1"/>
            <a:r>
              <a:rPr lang="de-DE" altLang="de-DE" sz="1800" dirty="0" smtClean="0">
                <a:latin typeface="Arial" charset="0"/>
              </a:rPr>
              <a:t>(Schul-)Veranstaltungen </a:t>
            </a:r>
          </a:p>
          <a:p>
            <a:pPr lvl="1"/>
            <a:r>
              <a:rPr lang="de-DE" altLang="de-DE" sz="1800" dirty="0" smtClean="0">
                <a:latin typeface="Arial" charset="0"/>
              </a:rPr>
              <a:t>Person ist nur „Beiwerk“ </a:t>
            </a:r>
          </a:p>
          <a:p>
            <a:pPr lvl="1"/>
            <a:r>
              <a:rPr lang="de-DE" altLang="de-DE" sz="1800" dirty="0" smtClean="0">
                <a:latin typeface="Arial" charset="0"/>
              </a:rPr>
              <a:t>Personen der Zeitgeschichte („Prominente“)</a:t>
            </a:r>
          </a:p>
          <a:p>
            <a:r>
              <a:rPr lang="de-DE" altLang="de-DE" sz="1800" dirty="0" smtClean="0">
                <a:latin typeface="Arial" charset="0"/>
              </a:rPr>
              <a:t>Verstoß erfüllt Straftatbestand (Freiheitsstrafe bis zu einem Jahr oder Geldstrafe)</a:t>
            </a:r>
          </a:p>
        </p:txBody>
      </p:sp>
      <p:pic>
        <p:nvPicPr>
          <p:cNvPr id="69636" name="Picture 6" descr="fotokameras-0002.gif von 123gif.de Download &amp; Grußkartenversan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528638"/>
            <a:ext cx="13684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bwMode="auto">
          <a:xfrm>
            <a:off x="468313" y="6207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de-DE" altLang="de-DE" sz="2800" b="1" u="sng" dirty="0" smtClean="0">
                <a:solidFill>
                  <a:schemeClr val="accent2"/>
                </a:solidFill>
                <a:latin typeface="Arial Narrow" pitchFamily="34" charset="0"/>
              </a:rPr>
              <a:t>Anfertigen von Fotos/Videos</a:t>
            </a:r>
            <a:br>
              <a:rPr lang="de-DE" altLang="de-DE" sz="2800" b="1" u="sng" dirty="0" smtClean="0">
                <a:solidFill>
                  <a:schemeClr val="accent2"/>
                </a:solidFill>
                <a:latin typeface="Arial Narrow" pitchFamily="34" charset="0"/>
              </a:rPr>
            </a:br>
            <a:endParaRPr lang="de-DE" altLang="de-DE" sz="2800" b="1" u="sng" dirty="0" smtClean="0">
              <a:solidFill>
                <a:schemeClr val="accent2"/>
              </a:solidFill>
              <a:latin typeface="Arial Narrow" pitchFamily="34" charset="0"/>
            </a:endParaRPr>
          </a:p>
        </p:txBody>
      </p:sp>
      <p:sp>
        <p:nvSpPr>
          <p:cNvPr id="71683" name="Rectangle 3"/>
          <p:cNvSpPr>
            <a:spLocks noGrp="1" noChangeArrowheads="1"/>
          </p:cNvSpPr>
          <p:nvPr>
            <p:ph type="body" idx="1"/>
          </p:nvPr>
        </p:nvSpPr>
        <p:spPr bwMode="auto">
          <a:xfrm>
            <a:off x="539750" y="1628775"/>
            <a:ext cx="8229600" cy="43926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altLang="de-DE" sz="2000" dirty="0" smtClean="0">
                <a:latin typeface="Arial" charset="0"/>
                <a:cs typeface="Arial" charset="0"/>
              </a:rPr>
              <a:t>Eingriff in das Recht am eigenen Bild</a:t>
            </a:r>
          </a:p>
          <a:p>
            <a:r>
              <a:rPr lang="de-DE" altLang="de-DE" sz="2000" dirty="0" smtClean="0">
                <a:latin typeface="Arial" charset="0"/>
                <a:cs typeface="Arial" charset="0"/>
              </a:rPr>
              <a:t>Unter denselben Voraussetzungen wie das Veröffentlichen zulässig </a:t>
            </a:r>
          </a:p>
          <a:p>
            <a:r>
              <a:rPr lang="de-DE" altLang="de-DE" sz="2000" dirty="0" smtClean="0">
                <a:latin typeface="Arial" charset="0"/>
                <a:cs typeface="Arial" charset="0"/>
              </a:rPr>
              <a:t>Abwägung der widerstreitenden Interessen erforderlich; Eingriffe können durch Wahrnehmung überwiegend schutzwürdiger Interessen gerechtfertigt sein </a:t>
            </a:r>
          </a:p>
          <a:p>
            <a:r>
              <a:rPr lang="de-DE" altLang="de-DE" sz="2000" dirty="0" smtClean="0">
                <a:latin typeface="Arial" charset="0"/>
                <a:cs typeface="Arial" charset="0"/>
              </a:rPr>
              <a:t>Beispiele: </a:t>
            </a:r>
          </a:p>
          <a:p>
            <a:pPr lvl="1"/>
            <a:r>
              <a:rPr lang="de-DE" altLang="de-DE" sz="1600" dirty="0" smtClean="0">
                <a:latin typeface="Arial" charset="0"/>
                <a:cs typeface="Arial" charset="0"/>
              </a:rPr>
              <a:t>Chef darf krankgeschriebenen Mitarbeiter an Autowaschanlage fotografieren</a:t>
            </a:r>
          </a:p>
          <a:p>
            <a:pPr lvl="1"/>
            <a:r>
              <a:rPr lang="de-DE" altLang="de-DE" sz="1600" dirty="0" smtClean="0">
                <a:latin typeface="Arial" charset="0"/>
                <a:cs typeface="Arial" charset="0"/>
              </a:rPr>
              <a:t>Systematische Überwachung mittels heimlicher Fotodokumentation von Personen, die gegen Anleinpflicht von Hunden verstoßen, ist rechtswidrig</a:t>
            </a:r>
          </a:p>
          <a:p>
            <a:pPr lvl="1"/>
            <a:r>
              <a:rPr lang="de-DE" altLang="de-DE" sz="1600" dirty="0" smtClean="0">
                <a:latin typeface="Arial" charset="0"/>
                <a:cs typeface="Arial" charset="0"/>
              </a:rPr>
              <a:t>Schlag mit der Hand gegen die von einem Pressefotografen vor das Gesicht gehaltenen Kamera kann als Notwehr gerechtfertigt sein</a:t>
            </a:r>
          </a:p>
          <a:p>
            <a:pPr lvl="1"/>
            <a:r>
              <a:rPr lang="de-DE" altLang="de-DE" sz="1600" dirty="0" smtClean="0">
                <a:latin typeface="Arial" charset="0"/>
                <a:cs typeface="Arial" charset="0"/>
              </a:rPr>
              <a:t>Fotografieren von </a:t>
            </a:r>
            <a:r>
              <a:rPr lang="de-DE" altLang="de-DE" sz="1600" dirty="0" smtClean="0">
                <a:latin typeface="Arial" charset="0"/>
                <a:cs typeface="Arial" charset="0"/>
              </a:rPr>
              <a:t>Polizeibeamten im </a:t>
            </a:r>
            <a:r>
              <a:rPr lang="de-DE" altLang="de-DE" sz="1600" dirty="0" smtClean="0">
                <a:latin typeface="Arial" charset="0"/>
                <a:cs typeface="Arial" charset="0"/>
              </a:rPr>
              <a:t>Einsatz: Polizist darf Identität feststellen, nicht Foto beschlagnahmen</a:t>
            </a:r>
          </a:p>
          <a:p>
            <a:endParaRPr lang="de-DE" altLang="de-DE" sz="2000" dirty="0" smtClean="0">
              <a:latin typeface="Arial" charset="0"/>
              <a:cs typeface="Arial" charset="0"/>
            </a:endParaRPr>
          </a:p>
        </p:txBody>
      </p:sp>
      <p:pic>
        <p:nvPicPr>
          <p:cNvPr id="71684" name="Picture 6" descr="fotokameras-0002.gif von 123gif.de Download &amp; Grußkartenversan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620713"/>
            <a:ext cx="93503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2644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29600" cy="1080120"/>
          </a:xfrm>
        </p:spPr>
        <p:txBody>
          <a:bodyPr/>
          <a:lstStyle/>
          <a:p>
            <a:pPr algn="l"/>
            <a:r>
              <a:rPr lang="de-DE" altLang="de-DE" sz="2800" b="1" u="sng" dirty="0" smtClean="0">
                <a:solidFill>
                  <a:schemeClr val="accent2"/>
                </a:solidFill>
                <a:latin typeface="Arial Narrow" pitchFamily="34" charset="0"/>
              </a:rPr>
              <a:t>Verletzung des höchstpersönlichen Lebensbereichs durch Bildaufnahmen - § 201a StGB</a:t>
            </a:r>
            <a:br>
              <a:rPr lang="de-DE" altLang="de-DE" sz="2800" b="1" u="sng" dirty="0" smtClean="0">
                <a:solidFill>
                  <a:schemeClr val="accent2"/>
                </a:solidFill>
                <a:latin typeface="Arial Narrow" pitchFamily="34" charset="0"/>
              </a:rPr>
            </a:br>
            <a:endParaRPr lang="de-DE" sz="2800" u="sng" dirty="0">
              <a:solidFill>
                <a:srgbClr val="002060"/>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467544" y="1772816"/>
            <a:ext cx="8229600" cy="4896544"/>
          </a:xfrm>
        </p:spPr>
        <p:txBody>
          <a:bodyPr/>
          <a:lstStyle/>
          <a:p>
            <a:pPr marL="0" indent="0">
              <a:buNone/>
            </a:pPr>
            <a:r>
              <a:rPr lang="de-DE" sz="1600" dirty="0">
                <a:latin typeface="Arial" panose="020B0604020202020204" pitchFamily="34" charset="0"/>
                <a:cs typeface="Arial" panose="020B0604020202020204" pitchFamily="34" charset="0"/>
              </a:rPr>
              <a:t>(1) Mit Freiheitsstrafe bis zu zwei Jahren oder mit Geldstrafe wird bestraft, wer </a:t>
            </a:r>
          </a:p>
          <a:p>
            <a:pPr marL="0" indent="0">
              <a:buNone/>
            </a:pPr>
            <a:r>
              <a:rPr lang="de-DE" sz="1600" dirty="0" smtClean="0">
                <a:latin typeface="Arial" panose="020B0604020202020204" pitchFamily="34" charset="0"/>
                <a:cs typeface="Arial" panose="020B0604020202020204" pitchFamily="34" charset="0"/>
              </a:rPr>
              <a:t>1. von </a:t>
            </a:r>
            <a:r>
              <a:rPr lang="de-DE" sz="1600" dirty="0">
                <a:latin typeface="Arial" panose="020B0604020202020204" pitchFamily="34" charset="0"/>
                <a:cs typeface="Arial" panose="020B0604020202020204" pitchFamily="34" charset="0"/>
              </a:rPr>
              <a:t>einer anderen Person, die sich in einer </a:t>
            </a:r>
            <a:r>
              <a:rPr lang="de-DE" sz="1600" b="1" dirty="0">
                <a:latin typeface="Arial" panose="020B0604020202020204" pitchFamily="34" charset="0"/>
                <a:cs typeface="Arial" panose="020B0604020202020204" pitchFamily="34" charset="0"/>
              </a:rPr>
              <a:t>Wohnung</a:t>
            </a:r>
            <a:r>
              <a:rPr lang="de-DE" sz="1600" dirty="0">
                <a:latin typeface="Arial" panose="020B0604020202020204" pitchFamily="34" charset="0"/>
                <a:cs typeface="Arial" panose="020B0604020202020204" pitchFamily="34" charset="0"/>
              </a:rPr>
              <a:t> oder einem gegen Einblick besonders geschützten Raum befindet, unbefugt eine Bildaufnahme herstellt oder überträgt und dadurch den höchstpersönlichen Lebensbereich der abgebildeten Person verletzt,</a:t>
            </a:r>
          </a:p>
          <a:p>
            <a:pPr marL="0" indent="0">
              <a:buNone/>
            </a:pPr>
            <a:r>
              <a:rPr lang="de-DE" sz="1600" dirty="0" smtClean="0">
                <a:latin typeface="Arial" panose="020B0604020202020204" pitchFamily="34" charset="0"/>
                <a:cs typeface="Arial" panose="020B0604020202020204" pitchFamily="34" charset="0"/>
              </a:rPr>
              <a:t>2. eine </a:t>
            </a:r>
            <a:r>
              <a:rPr lang="de-DE" sz="1600" dirty="0">
                <a:latin typeface="Arial" panose="020B0604020202020204" pitchFamily="34" charset="0"/>
                <a:cs typeface="Arial" panose="020B0604020202020204" pitchFamily="34" charset="0"/>
              </a:rPr>
              <a:t>Bildaufnahme, die </a:t>
            </a:r>
            <a:r>
              <a:rPr lang="de-DE" sz="1600" b="1" dirty="0">
                <a:latin typeface="Arial" panose="020B0604020202020204" pitchFamily="34" charset="0"/>
                <a:cs typeface="Arial" panose="020B0604020202020204" pitchFamily="34" charset="0"/>
              </a:rPr>
              <a:t>die Hilflosigkeit einer anderen Person </a:t>
            </a:r>
            <a:r>
              <a:rPr lang="de-DE" sz="1600" dirty="0">
                <a:latin typeface="Arial" panose="020B0604020202020204" pitchFamily="34" charset="0"/>
                <a:cs typeface="Arial" panose="020B0604020202020204" pitchFamily="34" charset="0"/>
              </a:rPr>
              <a:t>zur Schau stellt, unbefugt herstellt oder überträgt und dadurch den höchstpersönlichen Lebensbereich der abgebildeten Person verletzt,</a:t>
            </a:r>
          </a:p>
          <a:p>
            <a:pPr marL="0" indent="0">
              <a:buNone/>
            </a:pPr>
            <a:r>
              <a:rPr lang="de-DE" sz="1600" dirty="0" smtClean="0">
                <a:latin typeface="Arial" panose="020B0604020202020204" pitchFamily="34" charset="0"/>
                <a:cs typeface="Arial" panose="020B0604020202020204" pitchFamily="34" charset="0"/>
              </a:rPr>
              <a:t>3. eine </a:t>
            </a:r>
            <a:r>
              <a:rPr lang="de-DE" sz="1600" dirty="0">
                <a:latin typeface="Arial" panose="020B0604020202020204" pitchFamily="34" charset="0"/>
                <a:cs typeface="Arial" panose="020B0604020202020204" pitchFamily="34" charset="0"/>
              </a:rPr>
              <a:t>durch eine Tat nach den Nummern 1 oder 2 hergestellte Bildaufnahme gebraucht oder einer dritten Person </a:t>
            </a:r>
            <a:r>
              <a:rPr lang="de-DE" sz="1600" b="1" dirty="0">
                <a:latin typeface="Arial" panose="020B0604020202020204" pitchFamily="34" charset="0"/>
                <a:cs typeface="Arial" panose="020B0604020202020204" pitchFamily="34" charset="0"/>
              </a:rPr>
              <a:t>zugänglich macht </a:t>
            </a:r>
            <a:r>
              <a:rPr lang="de-DE" sz="1600" dirty="0">
                <a:latin typeface="Arial" panose="020B0604020202020204" pitchFamily="34" charset="0"/>
                <a:cs typeface="Arial" panose="020B0604020202020204" pitchFamily="34" charset="0"/>
              </a:rPr>
              <a:t>oder</a:t>
            </a:r>
          </a:p>
          <a:p>
            <a:pPr marL="0" indent="0">
              <a:buNone/>
            </a:pPr>
            <a:r>
              <a:rPr lang="de-DE" sz="1600" dirty="0" smtClean="0">
                <a:latin typeface="Arial" panose="020B0604020202020204" pitchFamily="34" charset="0"/>
                <a:cs typeface="Arial" panose="020B0604020202020204" pitchFamily="34" charset="0"/>
              </a:rPr>
              <a:t>4. eine </a:t>
            </a:r>
            <a:r>
              <a:rPr lang="de-DE" sz="1600" b="1" dirty="0">
                <a:latin typeface="Arial" panose="020B0604020202020204" pitchFamily="34" charset="0"/>
                <a:cs typeface="Arial" panose="020B0604020202020204" pitchFamily="34" charset="0"/>
              </a:rPr>
              <a:t>befugt</a:t>
            </a:r>
            <a:r>
              <a:rPr lang="de-DE" sz="1600" dirty="0">
                <a:latin typeface="Arial" panose="020B0604020202020204" pitchFamily="34" charset="0"/>
                <a:cs typeface="Arial" panose="020B0604020202020204" pitchFamily="34" charset="0"/>
              </a:rPr>
              <a:t> hergestellte Bildaufnahme der in den Nummern 1 oder 2 bezeichneten Art wissentlich </a:t>
            </a:r>
            <a:r>
              <a:rPr lang="de-DE" sz="1600" b="1" dirty="0">
                <a:latin typeface="Arial" panose="020B0604020202020204" pitchFamily="34" charset="0"/>
                <a:cs typeface="Arial" panose="020B0604020202020204" pitchFamily="34" charset="0"/>
              </a:rPr>
              <a:t>unbefugt</a:t>
            </a:r>
            <a:r>
              <a:rPr lang="de-DE" sz="1600" dirty="0">
                <a:latin typeface="Arial" panose="020B0604020202020204" pitchFamily="34" charset="0"/>
                <a:cs typeface="Arial" panose="020B0604020202020204" pitchFamily="34" charset="0"/>
              </a:rPr>
              <a:t> einer dritten Person zugänglich macht und dadurch den höchstpersönlichen Lebensbereich der abgebildeten Person verletzt.</a:t>
            </a:r>
          </a:p>
          <a:p>
            <a:pPr marL="0" indent="0">
              <a:buNone/>
            </a:pPr>
            <a:r>
              <a:rPr lang="de-DE" sz="1600" dirty="0">
                <a:latin typeface="Arial" panose="020B0604020202020204" pitchFamily="34" charset="0"/>
                <a:cs typeface="Arial" panose="020B0604020202020204" pitchFamily="34" charset="0"/>
              </a:rPr>
              <a:t>(2) Ebenso wird bestraft, wer unbefugt von einer anderen Person eine Bildaufnahme, die geeignet ist, </a:t>
            </a:r>
            <a:r>
              <a:rPr lang="de-DE" sz="1600" b="1" dirty="0">
                <a:latin typeface="Arial" panose="020B0604020202020204" pitchFamily="34" charset="0"/>
                <a:cs typeface="Arial" panose="020B0604020202020204" pitchFamily="34" charset="0"/>
              </a:rPr>
              <a:t>dem Ansehen der abgebildeten Person erheblich zu schaden</a:t>
            </a:r>
            <a:r>
              <a:rPr lang="de-DE" sz="1600" dirty="0">
                <a:latin typeface="Arial" panose="020B0604020202020204" pitchFamily="34" charset="0"/>
                <a:cs typeface="Arial" panose="020B0604020202020204" pitchFamily="34" charset="0"/>
              </a:rPr>
              <a:t>, einer dritten Person zugänglich macht.</a:t>
            </a:r>
          </a:p>
          <a:p>
            <a:pPr marL="0" indent="0">
              <a:buNone/>
            </a:pPr>
            <a:r>
              <a:rPr lang="de-DE" sz="1600" dirty="0" smtClean="0">
                <a:latin typeface="Arial" panose="020B0604020202020204" pitchFamily="34" charset="0"/>
                <a:cs typeface="Arial" panose="020B0604020202020204" pitchFamily="34" charset="0"/>
              </a:rPr>
              <a:t>…</a:t>
            </a:r>
          </a:p>
          <a:p>
            <a:pPr marL="0" indent="0">
              <a:buNone/>
            </a:pPr>
            <a:r>
              <a:rPr lang="de-DE" sz="1600" dirty="0" smtClean="0">
                <a:latin typeface="Arial" panose="020B0604020202020204" pitchFamily="34" charset="0"/>
                <a:cs typeface="Arial" panose="020B0604020202020204" pitchFamily="34" charset="0"/>
              </a:rPr>
              <a:t>.</a:t>
            </a:r>
            <a:endParaRPr lang="de-DE" sz="1600" dirty="0">
              <a:latin typeface="Arial" panose="020B0604020202020204" pitchFamily="34" charset="0"/>
              <a:cs typeface="Arial" panose="020B0604020202020204" pitchFamily="34" charset="0"/>
            </a:endParaRPr>
          </a:p>
          <a:p>
            <a:pPr marL="0" indent="0">
              <a:buNone/>
            </a:pPr>
            <a:endParaRPr lang="de-D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19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lstStyle/>
          <a:p>
            <a:pPr algn="l"/>
            <a:r>
              <a:rPr lang="de-DE" sz="2800" b="1" u="sng" dirty="0" smtClean="0">
                <a:solidFill>
                  <a:schemeClr val="accent2"/>
                </a:solidFill>
                <a:latin typeface="Arial" panose="020B0604020202020204" pitchFamily="34" charset="0"/>
                <a:cs typeface="Arial" panose="020B0604020202020204" pitchFamily="34" charset="0"/>
              </a:rPr>
              <a:t>Ausnahme von der Strafbarkeit </a:t>
            </a:r>
            <a:br>
              <a:rPr lang="de-DE" sz="2800" b="1" u="sng" dirty="0" smtClean="0">
                <a:solidFill>
                  <a:schemeClr val="accent2"/>
                </a:solidFill>
                <a:latin typeface="Arial" panose="020B0604020202020204" pitchFamily="34" charset="0"/>
                <a:cs typeface="Arial" panose="020B0604020202020204" pitchFamily="34" charset="0"/>
              </a:rPr>
            </a:br>
            <a:r>
              <a:rPr lang="de-DE" sz="2800" b="1" u="sng" dirty="0" smtClean="0">
                <a:solidFill>
                  <a:schemeClr val="accent2"/>
                </a:solidFill>
                <a:latin typeface="Arial" panose="020B0604020202020204" pitchFamily="34" charset="0"/>
                <a:cs typeface="Arial" panose="020B0604020202020204" pitchFamily="34" charset="0"/>
              </a:rPr>
              <a:t>(§201a Absatz 4)</a:t>
            </a:r>
            <a:endParaRPr lang="de-DE" sz="2800" b="1" u="sng" dirty="0">
              <a:solidFill>
                <a:schemeClr val="accent2"/>
              </a:solidFill>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467544" y="1844824"/>
            <a:ext cx="8229600" cy="4525963"/>
          </a:xfrm>
        </p:spPr>
        <p:txBody>
          <a:bodyPr/>
          <a:lstStyle/>
          <a:p>
            <a:pPr>
              <a:buFont typeface="Wingdings" pitchFamily="2" charset="2"/>
              <a:buChar char="ð"/>
            </a:pPr>
            <a:r>
              <a:rPr lang="de-DE" sz="2000" dirty="0" smtClean="0">
                <a:latin typeface="Arial" panose="020B0604020202020204" pitchFamily="34" charset="0"/>
                <a:cs typeface="Arial" panose="020B0604020202020204" pitchFamily="34" charset="0"/>
              </a:rPr>
              <a:t>Handlungen, die in Wahrnehmung überwiegender berechtigter Interessen erfolgen, </a:t>
            </a:r>
          </a:p>
          <a:p>
            <a:pPr>
              <a:buFont typeface="Wingdings" pitchFamily="2" charset="2"/>
              <a:buChar char="ð"/>
            </a:pPr>
            <a:r>
              <a:rPr lang="de-DE" sz="2000" dirty="0" smtClean="0">
                <a:latin typeface="Arial" panose="020B0604020202020204" pitchFamily="34" charset="0"/>
                <a:cs typeface="Arial" panose="020B0604020202020204" pitchFamily="34" charset="0"/>
              </a:rPr>
              <a:t>namentlich der Kunst oder der Wissenschaft, der Forschung oder der Lehre, </a:t>
            </a:r>
          </a:p>
          <a:p>
            <a:pPr>
              <a:buFont typeface="Wingdings" pitchFamily="2" charset="2"/>
              <a:buChar char="ð"/>
            </a:pPr>
            <a:r>
              <a:rPr lang="de-DE" sz="2000" dirty="0" smtClean="0">
                <a:latin typeface="Arial" panose="020B0604020202020204" pitchFamily="34" charset="0"/>
                <a:cs typeface="Arial" panose="020B0604020202020204" pitchFamily="34" charset="0"/>
              </a:rPr>
              <a:t>der Berichterstattung über Vorgänge des Zeitgeschehens oder der Geschichte oder ähnlichen Zwecken dienen </a:t>
            </a:r>
          </a:p>
          <a:p>
            <a:endParaRPr lang="de-DE" sz="2000" dirty="0"/>
          </a:p>
        </p:txBody>
      </p:sp>
    </p:spTree>
    <p:extLst>
      <p:ext uri="{BB962C8B-B14F-4D97-AF65-F5344CB8AC3E}">
        <p14:creationId xmlns:p14="http://schemas.microsoft.com/office/powerpoint/2010/main" val="347042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468313" y="6207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de-DE" altLang="de-DE" sz="2800" b="1" u="sng" dirty="0" smtClean="0">
                <a:solidFill>
                  <a:schemeClr val="accent2"/>
                </a:solidFill>
                <a:latin typeface="Arial Narrow" pitchFamily="34" charset="0"/>
              </a:rPr>
              <a:t>Veröffentlichung zulässig?</a:t>
            </a:r>
            <a:endParaRPr lang="de-DE" altLang="de-DE" sz="2800" b="1" u="sng" dirty="0" smtClean="0">
              <a:solidFill>
                <a:schemeClr val="accent2"/>
              </a:solidFill>
              <a:latin typeface="Arial Narrow" pitchFamily="34" charset="0"/>
              <a:sym typeface="Wingdings" pitchFamily="2" charset="2"/>
            </a:endParaRPr>
          </a:p>
        </p:txBody>
      </p:sp>
      <p:pic>
        <p:nvPicPr>
          <p:cNvPr id="70659" name="Picture 6" descr="Bildergebnis für merk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5700" y="1341438"/>
            <a:ext cx="1895475"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8" descr="Bildergebnis für polizist im einsat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4437063"/>
            <a:ext cx="28479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10" descr="Sommerfeste, Partys und heiße Nächte: Die AZ zeigt die wildesten Bilder vom Wochenende. Viel Spass beim klicken. Foto: www.nachtagenten.d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563" y="4221163"/>
            <a:ext cx="3298825"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4888" y="177165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663" name="Picture 12" descr="Bildergebnis für brandenburger to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1771650"/>
            <a:ext cx="24765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4" name="Picture 9" descr="fotokameras-0002.gif von 123gif.de Download &amp; Grußkartenversand"/>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888288" y="533400"/>
            <a:ext cx="1004887"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692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68313" y="6207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de-DE" altLang="de-DE" sz="2800" b="1" u="sng" dirty="0" smtClean="0">
                <a:solidFill>
                  <a:schemeClr val="accent2"/>
                </a:solidFill>
                <a:latin typeface="Arial Narrow" pitchFamily="34" charset="0"/>
                <a:sym typeface="Wingdings" pitchFamily="2" charset="2"/>
              </a:rPr>
              <a:t>Beispiele aus der Rechtsprechung</a:t>
            </a:r>
          </a:p>
        </p:txBody>
      </p:sp>
      <p:sp>
        <p:nvSpPr>
          <p:cNvPr id="96259" name="Rectangle 3"/>
          <p:cNvSpPr>
            <a:spLocks noGrp="1" noChangeArrowheads="1"/>
          </p:cNvSpPr>
          <p:nvPr>
            <p:ph type="body" idx="1"/>
          </p:nvPr>
        </p:nvSpPr>
        <p:spPr bwMode="auto">
          <a:xfrm>
            <a:off x="468313" y="1989138"/>
            <a:ext cx="8353425" cy="41767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de-DE" altLang="de-DE" sz="1800" dirty="0" smtClean="0">
                <a:latin typeface="Arial" charset="0"/>
              </a:rPr>
              <a:t>Beteiligung eines 14-Jährigen am mehrfachen heimlichen Beobachten von Mitschülerinnen unter der Dusche, das Anfertigen von Fotos mit einer Digitalkamera und das Brennen einer CD stellt zwar ein schweres Fehlverhalten dar; rechtfertigt aber nicht Schulausschluss (VG Karlsruhe, Beschluss vom 27.2.2008, </a:t>
            </a:r>
            <a:r>
              <a:rPr lang="de-DE" altLang="de-DE" sz="1800" dirty="0" err="1" smtClean="0">
                <a:latin typeface="Arial" charset="0"/>
              </a:rPr>
              <a:t>Az</a:t>
            </a:r>
            <a:r>
              <a:rPr lang="de-DE" altLang="de-DE" sz="1800" dirty="0" smtClean="0">
                <a:latin typeface="Arial" charset="0"/>
              </a:rPr>
              <a:t>: 5 K 112/08)</a:t>
            </a:r>
          </a:p>
          <a:p>
            <a:pPr>
              <a:lnSpc>
                <a:spcPct val="80000"/>
              </a:lnSpc>
            </a:pPr>
            <a:r>
              <a:rPr lang="de-DE" altLang="de-DE" sz="1800" dirty="0" smtClean="0">
                <a:latin typeface="Arial" charset="0"/>
              </a:rPr>
              <a:t>Schulverweis eines 12-Jährigen wegen Missbrauchs der Namen von Lehrkräften im Internet rechtmäßig (VG Hannover, Beschluss vom 7.6.2006, </a:t>
            </a:r>
            <a:r>
              <a:rPr lang="de-DE" altLang="de-DE" sz="1800" dirty="0" err="1" smtClean="0">
                <a:latin typeface="Arial" charset="0"/>
              </a:rPr>
              <a:t>Az</a:t>
            </a:r>
            <a:r>
              <a:rPr lang="de-DE" altLang="de-DE" sz="1800" dirty="0" smtClean="0">
                <a:latin typeface="Arial" charset="0"/>
              </a:rPr>
              <a:t>: 6 B 3325/06)</a:t>
            </a:r>
          </a:p>
          <a:p>
            <a:pPr>
              <a:lnSpc>
                <a:spcPct val="80000"/>
              </a:lnSpc>
            </a:pPr>
            <a:r>
              <a:rPr lang="de-DE" altLang="de-DE" sz="1800" dirty="0" smtClean="0">
                <a:latin typeface="Arial" charset="0"/>
              </a:rPr>
              <a:t>Schriftlicher Verweis als Ordnungsmaßnahme rechtswidrig, wenn Internetbeleidigung gegenüber gemobbten Mitschüler Schulbezug fehlt (VG Gelsenkirchen, Urteil vom 20.10.2010 </a:t>
            </a:r>
            <a:r>
              <a:rPr lang="de-DE" altLang="de-DE" sz="1800" dirty="0" err="1" smtClean="0">
                <a:latin typeface="Arial" charset="0"/>
              </a:rPr>
              <a:t>Az</a:t>
            </a:r>
            <a:r>
              <a:rPr lang="de-DE" altLang="de-DE" sz="1800" dirty="0" smtClean="0">
                <a:latin typeface="Arial" charset="0"/>
              </a:rPr>
              <a:t>: 4 K 2662/08)</a:t>
            </a:r>
          </a:p>
          <a:p>
            <a:pPr>
              <a:lnSpc>
                <a:spcPct val="80000"/>
              </a:lnSpc>
            </a:pPr>
            <a:r>
              <a:rPr lang="de-DE" altLang="de-DE" sz="1800" dirty="0" smtClean="0">
                <a:latin typeface="Arial" charset="0"/>
              </a:rPr>
              <a:t>Auch in der Freizeit erfolgte Internet-Beleidigungen können Schulbezug aufweisen, wenn sie störend in den Schulbetrieb hineinwirken (VGH </a:t>
            </a:r>
            <a:r>
              <a:rPr lang="de-DE" altLang="de-DE" sz="1800" dirty="0" err="1" smtClean="0">
                <a:latin typeface="Arial" charset="0"/>
              </a:rPr>
              <a:t>Ba-Wü</a:t>
            </a:r>
            <a:r>
              <a:rPr lang="de-DE" altLang="de-DE" sz="1800" dirty="0" smtClean="0">
                <a:latin typeface="Arial" charset="0"/>
              </a:rPr>
              <a:t>, Beschluss vom 12.5.2011; </a:t>
            </a:r>
            <a:r>
              <a:rPr lang="de-DE" altLang="de-DE" sz="1800" dirty="0" err="1" smtClean="0">
                <a:latin typeface="Arial" charset="0"/>
              </a:rPr>
              <a:t>Az</a:t>
            </a:r>
            <a:r>
              <a:rPr lang="de-DE" altLang="de-DE" sz="1800" dirty="0" smtClean="0">
                <a:latin typeface="Arial" charset="0"/>
              </a:rPr>
              <a:t>: 9 S 1056/11)</a:t>
            </a:r>
          </a:p>
          <a:p>
            <a:pPr>
              <a:lnSpc>
                <a:spcPct val="80000"/>
              </a:lnSpc>
            </a:pPr>
            <a:r>
              <a:rPr lang="de-DE" altLang="de-DE" sz="1800" dirty="0" smtClean="0">
                <a:latin typeface="Arial" charset="0"/>
              </a:rPr>
              <a:t>Wird eine Lehrkraft beleidigt, besteht immer ein schulischer Bezug (VG Augsburg, Beschluss vom 17.8.2012, </a:t>
            </a:r>
            <a:r>
              <a:rPr lang="de-DE" altLang="de-DE" sz="1800" dirty="0" err="1" smtClean="0">
                <a:latin typeface="Arial" charset="0"/>
              </a:rPr>
              <a:t>Az</a:t>
            </a:r>
            <a:r>
              <a:rPr lang="de-DE" altLang="de-DE" sz="1800" dirty="0" smtClean="0">
                <a:latin typeface="Arial" charset="0"/>
              </a:rPr>
              <a:t>: Au 3 S 12.970)</a:t>
            </a:r>
          </a:p>
          <a:p>
            <a:pPr>
              <a:lnSpc>
                <a:spcPct val="80000"/>
              </a:lnSpc>
            </a:pPr>
            <a:endParaRPr lang="de-DE" altLang="de-DE" sz="1800" dirty="0" smtClean="0">
              <a:latin typeface="Arial" charset="0"/>
            </a:endParaRPr>
          </a:p>
        </p:txBody>
      </p:sp>
      <p:pic>
        <p:nvPicPr>
          <p:cNvPr id="962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620713"/>
            <a:ext cx="1268412" cy="126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588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468313" y="6207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de-DE" altLang="de-DE" sz="2800" b="1" u="sng" dirty="0" smtClean="0">
                <a:solidFill>
                  <a:schemeClr val="accent2"/>
                </a:solidFill>
                <a:latin typeface="Arial Narrow" pitchFamily="34" charset="0"/>
                <a:sym typeface="Wingdings" pitchFamily="2" charset="2"/>
              </a:rPr>
              <a:t>Beispiele aus der Rechtsprechung</a:t>
            </a:r>
          </a:p>
        </p:txBody>
      </p:sp>
      <p:sp>
        <p:nvSpPr>
          <p:cNvPr id="97283" name="Rectangle 3"/>
          <p:cNvSpPr>
            <a:spLocks noGrp="1" noChangeArrowheads="1"/>
          </p:cNvSpPr>
          <p:nvPr>
            <p:ph type="body" idx="1"/>
          </p:nvPr>
        </p:nvSpPr>
        <p:spPr bwMode="auto">
          <a:xfrm>
            <a:off x="468313" y="2276475"/>
            <a:ext cx="8353425" cy="41767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de-DE" altLang="de-DE" sz="1800" smtClean="0">
                <a:latin typeface="Arial" charset="0"/>
              </a:rPr>
              <a:t>Posten von Lehrerfotos aus dem Unterricht auf Facebook mit dem Eintrag „…weil er ein pädophiler Kinderhasser ist! Und weil er einfach nur total behindert ist“; auch wenn auf  (mehrere hundert) „Freunde“ begrenzte Veröffentlichung. Schulausschluss  rechtmäßig (VG Augsburg; Urteil vom 5.2.2013; Az: Au 3 K 12.969)</a:t>
            </a:r>
          </a:p>
          <a:p>
            <a:pPr>
              <a:lnSpc>
                <a:spcPct val="80000"/>
              </a:lnSpc>
            </a:pPr>
            <a:r>
              <a:rPr lang="de-DE" altLang="de-DE" sz="1800" smtClean="0">
                <a:latin typeface="Arial" charset="0"/>
              </a:rPr>
              <a:t>Lehrerin bemerkt, dass sie heimlich von einem Schüler fotografiert wird; sie stellt ihn laut und heftig zur Rede; hiervon macht ein anderer Schüler ein Video und postet es auf Facebook, ohne dass der Anlass für diese Erziehungsmaßnahme auf dem Video erkennbar wird: rechtfertigt Überweisung in Parallelklasse als Schulordnungsmaßnahme (OVH NRW; Beschluss vom 17.9.2014; Az: 19 B 985/14)</a:t>
            </a:r>
          </a:p>
        </p:txBody>
      </p:sp>
      <p:pic>
        <p:nvPicPr>
          <p:cNvPr id="972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9713" y="549275"/>
            <a:ext cx="1268412"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0500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LfD_Powerpoint-Praesentation">
  <a:themeElements>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32" charset="0"/>
          </a:defRPr>
        </a:defPPr>
      </a:lstStyle>
    </a:lnDef>
  </a:objectDefaults>
  <a:extraClrSchemeLst>
    <a:extraClrScheme>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fD-Master - VS-nfD">
  <a:themeElements>
    <a:clrScheme name="LfD-Master - VS-nf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fD-Master - VS-nfD">
      <a:majorFont>
        <a:latin typeface="Times"/>
        <a:ea typeface="ＭＳ Ｐゴシック"/>
        <a:cs typeface=""/>
      </a:majorFont>
      <a:minorFont>
        <a:latin typeface="Times"/>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fD-Master - VS-nf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D-Master - VS-nf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D-Master - VS-nf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D-Master - VS-nf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D-Master - VS-nf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D-Master - VS-nf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D-Master - VS-nf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D-Master - VS-nf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D-Master - VS-nf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D-Master - VS-nf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D-Master - VS-nf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D-Master - VS-nf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LfD_Powerpoint-Praesentation</Template>
  <TotalTime>0</TotalTime>
  <Words>1345</Words>
  <Application>Microsoft Office PowerPoint</Application>
  <PresentationFormat>Bildschirmpräsentation (4:3)</PresentationFormat>
  <Paragraphs>81</Paragraphs>
  <Slides>8</Slides>
  <Notes>8</Notes>
  <HiddenSlides>0</HiddenSlides>
  <MMClips>0</MMClips>
  <ScaleCrop>false</ScaleCrop>
  <HeadingPairs>
    <vt:vector size="4" baseType="variant">
      <vt:variant>
        <vt:lpstr>Design</vt:lpstr>
      </vt:variant>
      <vt:variant>
        <vt:i4>2</vt:i4>
      </vt:variant>
      <vt:variant>
        <vt:lpstr>Folientitel</vt:lpstr>
      </vt:variant>
      <vt:variant>
        <vt:i4>8</vt:i4>
      </vt:variant>
    </vt:vector>
  </HeadingPairs>
  <TitlesOfParts>
    <vt:vector size="10" baseType="lpstr">
      <vt:lpstr>LfD_Powerpoint-Praesentation</vt:lpstr>
      <vt:lpstr>LfD-Master - VS-nfD</vt:lpstr>
      <vt:lpstr>PowerPoint-Präsentation</vt:lpstr>
      <vt:lpstr>Veröffentlichung von Fotos/Videos §§ 22, 23 Kunsturhebergesetz </vt:lpstr>
      <vt:lpstr>Anfertigen von Fotos/Videos </vt:lpstr>
      <vt:lpstr>Verletzung des höchstpersönlichen Lebensbereichs durch Bildaufnahmen - § 201a StGB </vt:lpstr>
      <vt:lpstr>Ausnahme von der Strafbarkeit  (§201a Absatz 4)</vt:lpstr>
      <vt:lpstr>Veröffentlichung zulässig?</vt:lpstr>
      <vt:lpstr>Beispiele aus der Rechtsprechung</vt:lpstr>
      <vt:lpstr>Beispiele aus der Rechtsprechung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Hartig, Judith (LfDI)</dc:creator>
  <cp:lastModifiedBy>Hartig, Judith (LfDI)</cp:lastModifiedBy>
  <cp:revision>5</cp:revision>
  <cp:lastPrinted>2015-06-22T12:25:06Z</cp:lastPrinted>
  <dcterms:created xsi:type="dcterms:W3CDTF">2015-06-22T11:57:24Z</dcterms:created>
  <dcterms:modified xsi:type="dcterms:W3CDTF">2015-07-30T07:11:04Z</dcterms:modified>
</cp:coreProperties>
</file>